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1.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1.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1.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Theme: ‘The field of the photographable’</a:t>
            </a:r>
            <a:endParaRPr lang="en-US" dirty="0"/>
          </a:p>
        </p:txBody>
      </p:sp>
      <p:sp>
        <p:nvSpPr>
          <p:cNvPr id="3" name="Subtitle 2"/>
          <p:cNvSpPr>
            <a:spLocks noGrp="1"/>
          </p:cNvSpPr>
          <p:nvPr>
            <p:ph type="subTitle" idx="1"/>
          </p:nvPr>
        </p:nvSpPr>
        <p:spPr>
          <a:xfrm>
            <a:off x="1507067" y="4050833"/>
            <a:ext cx="7766936" cy="1680732"/>
          </a:xfrm>
        </p:spPr>
        <p:txBody>
          <a:bodyPr/>
          <a:lstStyle/>
          <a:p>
            <a:pPr algn="ctr"/>
            <a:endParaRPr lang="en-US" dirty="0" smtClean="0"/>
          </a:p>
          <a:p>
            <a:pPr algn="ctr"/>
            <a:r>
              <a:rPr lang="en-US" dirty="0" smtClean="0"/>
              <a:t>Faith Rutto</a:t>
            </a:r>
          </a:p>
          <a:p>
            <a:pPr algn="ctr"/>
            <a:r>
              <a:rPr lang="en-US" dirty="0" smtClean="0"/>
              <a:t>Master of Arts in Medical Anthropology at </a:t>
            </a:r>
            <a:r>
              <a:rPr lang="en-US" dirty="0" err="1" smtClean="0"/>
              <a:t>Moi</a:t>
            </a:r>
            <a:r>
              <a:rPr lang="en-US" dirty="0" smtClean="0"/>
              <a:t> University, Kenya.</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68227051"/>
      </p:ext>
    </p:extLst>
  </p:cSld>
  <p:clrMapOvr>
    <a:masterClrMapping/>
  </p:clrMapOvr>
  <mc:AlternateContent xmlns:mc="http://schemas.openxmlformats.org/markup-compatibility/2006" xmlns:p14="http://schemas.microsoft.com/office/powerpoint/2010/main">
    <mc:Choice Requires="p14">
      <p:transition spd="slow" p14:dur="2000" advTm="26949"/>
    </mc:Choice>
    <mc:Fallback xmlns="">
      <p:transition spd="slow" advTm="26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Study area- Nandi Tea Estates</a:t>
            </a:r>
          </a:p>
          <a:p>
            <a:r>
              <a:rPr lang="en-US" dirty="0" smtClean="0"/>
              <a:t>Research Design-Both qualitative </a:t>
            </a:r>
            <a:r>
              <a:rPr lang="en-US" dirty="0"/>
              <a:t>and quantitative data was used in the study. This is because of its generalizability and cost-effectiveness. The study adopted the mixed methods approach because it utilizes the strengths of both </a:t>
            </a:r>
            <a:r>
              <a:rPr lang="en-US" dirty="0" smtClean="0"/>
              <a:t>the </a:t>
            </a:r>
            <a:r>
              <a:rPr lang="en-US" dirty="0"/>
              <a:t>quantitative and qualitative </a:t>
            </a:r>
            <a:r>
              <a:rPr lang="en-US" dirty="0" smtClean="0"/>
              <a:t>methods</a:t>
            </a:r>
          </a:p>
          <a:p>
            <a:r>
              <a:rPr lang="en-US" dirty="0" smtClean="0"/>
              <a:t>Target population- Tea workers </a:t>
            </a:r>
            <a:r>
              <a:rPr lang="en-US" dirty="0"/>
              <a:t>at Nandi Tea Estates </a:t>
            </a:r>
            <a:endParaRPr lang="en-US" dirty="0" smtClean="0"/>
          </a:p>
          <a:p>
            <a:r>
              <a:rPr lang="en-US" dirty="0" smtClean="0"/>
              <a:t>Sampling method- </a:t>
            </a:r>
            <a:r>
              <a:rPr lang="en-US" dirty="0"/>
              <a:t>The sampling technique adopted was simple random sampling</a:t>
            </a:r>
            <a:r>
              <a:rPr lang="en-US" dirty="0" smtClean="0"/>
              <a:t>.</a:t>
            </a:r>
          </a:p>
          <a:p>
            <a:r>
              <a:rPr lang="en-US" dirty="0" smtClean="0"/>
              <a:t>Data types and sources- Primary data (tea workers, photos), Secondary data (</a:t>
            </a:r>
            <a:r>
              <a:rPr lang="en-US" dirty="0"/>
              <a:t>books, journals, newspapers and articles among </a:t>
            </a:r>
            <a:r>
              <a:rPr lang="en-US" dirty="0" smtClean="0"/>
              <a:t>others)</a:t>
            </a:r>
            <a:endParaRPr lang="en-US"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01169980"/>
      </p:ext>
    </p:extLst>
  </p:cSld>
  <p:clrMapOvr>
    <a:masterClrMapping/>
  </p:clrMapOvr>
  <mc:AlternateContent xmlns:mc="http://schemas.openxmlformats.org/markup-compatibility/2006" xmlns:p14="http://schemas.microsoft.com/office/powerpoint/2010/main">
    <mc:Choice Requires="p14">
      <p:transition spd="slow" p14:dur="2000" advTm="77496"/>
    </mc:Choice>
    <mc:Fallback xmlns="">
      <p:transition spd="slow" advTm="77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r>
              <a:rPr lang="en-US" dirty="0" err="1" smtClean="0"/>
              <a:t>Cont</a:t>
            </a:r>
            <a:r>
              <a:rPr lang="en-US" dirty="0" smtClean="0"/>
              <a:t>…</a:t>
            </a:r>
            <a:endParaRPr lang="en-US" dirty="0"/>
          </a:p>
        </p:txBody>
      </p:sp>
      <p:sp>
        <p:nvSpPr>
          <p:cNvPr id="3" name="Content Placeholder 2"/>
          <p:cNvSpPr>
            <a:spLocks noGrp="1"/>
          </p:cNvSpPr>
          <p:nvPr>
            <p:ph idx="1"/>
          </p:nvPr>
        </p:nvSpPr>
        <p:spPr>
          <a:xfrm>
            <a:off x="677334" y="1172817"/>
            <a:ext cx="8596668" cy="4868545"/>
          </a:xfrm>
        </p:spPr>
        <p:txBody>
          <a:bodyPr/>
          <a:lstStyle/>
          <a:p>
            <a:r>
              <a:rPr lang="en-US" dirty="0" smtClean="0"/>
              <a:t>Data collection tools- Photography, interviews</a:t>
            </a:r>
            <a:r>
              <a:rPr lang="en-US" dirty="0"/>
              <a:t>, informal discussions and observation methods of data </a:t>
            </a:r>
            <a:r>
              <a:rPr lang="en-US" dirty="0" smtClean="0"/>
              <a:t>collection</a:t>
            </a:r>
          </a:p>
          <a:p>
            <a:r>
              <a:rPr lang="en-US" dirty="0" smtClean="0"/>
              <a:t>Data collection instrument- Interview guide</a:t>
            </a:r>
          </a:p>
          <a:p>
            <a:r>
              <a:rPr lang="en-US" dirty="0" smtClean="0"/>
              <a:t>Data analysis- </a:t>
            </a:r>
            <a:r>
              <a:rPr lang="en-US" dirty="0"/>
              <a:t>both qualitative and quantitative data analysis </a:t>
            </a:r>
            <a:r>
              <a:rPr lang="en-US" dirty="0" smtClean="0"/>
              <a:t>methods</a:t>
            </a:r>
          </a:p>
          <a:p>
            <a:r>
              <a:rPr lang="en-US" dirty="0"/>
              <a:t>Thematic content analysis </a:t>
            </a:r>
            <a:r>
              <a:rPr lang="en-US" dirty="0" smtClean="0"/>
              <a:t>– Qualitative analysis </a:t>
            </a:r>
            <a:r>
              <a:rPr lang="en-US" dirty="0"/>
              <a:t>involved coding, thematic analysis (break data into themes), and interpretation of data in each theme for meaning centered analysis and comparison of interpretations across key themes. The qualitative analysis methods were used to get meanings, interpretations, symbols and processes surrounding health with regard to the working conditions. </a:t>
            </a:r>
            <a:endParaRPr lang="en-US" dirty="0" smtClean="0"/>
          </a:p>
          <a:p>
            <a:r>
              <a:rPr lang="en-US" dirty="0" smtClean="0"/>
              <a:t>For quantitative data- The </a:t>
            </a:r>
            <a:r>
              <a:rPr lang="en-US" dirty="0"/>
              <a:t>researcher will used descriptive analysis methods- mean, median, mode, percentage, frequency, range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026108053"/>
      </p:ext>
    </p:extLst>
  </p:cSld>
  <p:clrMapOvr>
    <a:masterClrMapping/>
  </p:clrMapOvr>
  <mc:AlternateContent xmlns:mc="http://schemas.openxmlformats.org/markup-compatibility/2006" xmlns:p14="http://schemas.microsoft.com/office/powerpoint/2010/main">
    <mc:Choice Requires="p14">
      <p:transition spd="slow" p14:dur="2000" advTm="58760"/>
    </mc:Choice>
    <mc:Fallback xmlns="">
      <p:transition spd="slow" advTm="587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a:t>
            </a:r>
            <a:endParaRPr lang="en-US" dirty="0"/>
          </a:p>
        </p:txBody>
      </p:sp>
      <p:sp>
        <p:nvSpPr>
          <p:cNvPr id="3" name="Content Placeholder 2"/>
          <p:cNvSpPr>
            <a:spLocks noGrp="1"/>
          </p:cNvSpPr>
          <p:nvPr>
            <p:ph idx="1"/>
          </p:nvPr>
        </p:nvSpPr>
        <p:spPr/>
        <p:txBody>
          <a:bodyPr/>
          <a:lstStyle/>
          <a:p>
            <a:r>
              <a:rPr lang="en-US" dirty="0"/>
              <a:t>The researcher submitted the proposal to NACOSTI for approval. All ethical considerations were met before the research began. The research upheld ethical issues in the process of the study and assured the respondents that all information would be treated in the highest confidentiality. The information gathered was purposefully be used for research and not for any other business. The research did not collect any identifying information from the participants. Participation for this study was voluntary. There was no coercion whatsoever to participate in the study.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244758"/>
      </p:ext>
    </p:extLst>
  </p:cSld>
  <p:clrMapOvr>
    <a:masterClrMapping/>
  </p:clrMapOvr>
  <mc:AlternateContent xmlns:mc="http://schemas.openxmlformats.org/markup-compatibility/2006" xmlns:p14="http://schemas.microsoft.com/office/powerpoint/2010/main">
    <mc:Choice Requires="p14">
      <p:transition spd="slow" p14:dur="2000" advTm="63995"/>
    </mc:Choice>
    <mc:Fallback xmlns="">
      <p:transition spd="slow" advTm="63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677334" y="1384853"/>
            <a:ext cx="8596668" cy="4656510"/>
          </a:xfrm>
        </p:spPr>
        <p:txBody>
          <a:bodyPr/>
          <a:lstStyle/>
          <a:p>
            <a:r>
              <a:rPr lang="en-US" dirty="0"/>
              <a:t>T</a:t>
            </a:r>
            <a:r>
              <a:rPr lang="en-US" dirty="0" smtClean="0"/>
              <a:t>he </a:t>
            </a:r>
            <a:r>
              <a:rPr lang="en-US" dirty="0"/>
              <a:t>nature of work at Nandi Tea Estates was strenuous and was characterized by long working </a:t>
            </a:r>
            <a:r>
              <a:rPr lang="en-US" dirty="0" smtClean="0"/>
              <a:t>hours</a:t>
            </a:r>
          </a:p>
          <a:p>
            <a:r>
              <a:rPr lang="en-US" dirty="0"/>
              <a:t>W</a:t>
            </a:r>
            <a:r>
              <a:rPr lang="en-US" dirty="0" smtClean="0"/>
              <a:t>orkers </a:t>
            </a:r>
            <a:r>
              <a:rPr lang="en-US" dirty="0"/>
              <a:t>were not provided with the personal protective equipment such as gloves and </a:t>
            </a:r>
            <a:r>
              <a:rPr lang="en-US" dirty="0" smtClean="0"/>
              <a:t>gumboots</a:t>
            </a:r>
          </a:p>
          <a:p>
            <a:r>
              <a:rPr lang="en-US" dirty="0"/>
              <a:t>The research shows that there could be a significant relationship between the working </a:t>
            </a:r>
            <a:r>
              <a:rPr lang="en-US" dirty="0" smtClean="0"/>
              <a:t>conditions </a:t>
            </a:r>
            <a:r>
              <a:rPr lang="en-US" dirty="0"/>
              <a:t>of </a:t>
            </a:r>
            <a:r>
              <a:rPr lang="en-US" dirty="0" smtClean="0"/>
              <a:t>the </a:t>
            </a:r>
            <a:r>
              <a:rPr lang="en-US" dirty="0"/>
              <a:t>tea workers and their </a:t>
            </a:r>
            <a:r>
              <a:rPr lang="en-US" dirty="0" smtClean="0"/>
              <a:t>health</a:t>
            </a:r>
          </a:p>
          <a:p>
            <a:r>
              <a:rPr lang="en-US" dirty="0"/>
              <a:t>The nature of work among the tea workers predisposes them to backaches, pneumonia, common cold and headaches. 25% of the workers experienced back pain because of the work they do. </a:t>
            </a:r>
            <a:endParaRPr lang="en-US" dirty="0" smtClean="0"/>
          </a:p>
          <a:p>
            <a:r>
              <a:rPr lang="en-US" dirty="0" smtClean="0"/>
              <a:t>Workers carried tea </a:t>
            </a:r>
            <a:r>
              <a:rPr lang="en-US" dirty="0"/>
              <a:t>baskets weighing about 7kgs for about half a kilometer to the collection point.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663513736"/>
      </p:ext>
    </p:extLst>
  </p:cSld>
  <p:clrMapOvr>
    <a:masterClrMapping/>
  </p:clrMapOvr>
  <mc:AlternateContent xmlns:mc="http://schemas.openxmlformats.org/markup-compatibility/2006" xmlns:p14="http://schemas.microsoft.com/office/powerpoint/2010/main">
    <mc:Choice Requires="p14">
      <p:transition spd="slow" p14:dur="2000" advTm="64599"/>
    </mc:Choice>
    <mc:Fallback xmlns="">
      <p:transition spd="slow" advTm="64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a:t>The tea workers employed various coping strategies to alleviate the situation. This included self-medication, perseverance as dependence on the social support networks. On the coping strategies were in line with health seeking behavior models of accessibility, availability, affordability, adaptability and </a:t>
            </a:r>
            <a:r>
              <a:rPr lang="en-US" dirty="0" smtClean="0"/>
              <a:t>adoptability. </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286103696"/>
      </p:ext>
    </p:extLst>
  </p:cSld>
  <p:clrMapOvr>
    <a:masterClrMapping/>
  </p:clrMapOvr>
  <mc:AlternateContent xmlns:mc="http://schemas.openxmlformats.org/markup-compatibility/2006" xmlns:p14="http://schemas.microsoft.com/office/powerpoint/2010/main">
    <mc:Choice Requires="p14">
      <p:transition spd="slow" p14:dur="2000" advTm="46830"/>
    </mc:Choice>
    <mc:Fallback xmlns="">
      <p:transition spd="slow" advTm="46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Reccomendations</a:t>
            </a:r>
            <a:endParaRPr lang="en-US" dirty="0"/>
          </a:p>
        </p:txBody>
      </p:sp>
      <p:sp>
        <p:nvSpPr>
          <p:cNvPr id="3" name="Content Placeholder 2"/>
          <p:cNvSpPr>
            <a:spLocks noGrp="1"/>
          </p:cNvSpPr>
          <p:nvPr>
            <p:ph idx="1"/>
          </p:nvPr>
        </p:nvSpPr>
        <p:spPr/>
        <p:txBody>
          <a:bodyPr/>
          <a:lstStyle/>
          <a:p>
            <a:r>
              <a:rPr lang="en-US" dirty="0"/>
              <a:t>Tea workers should be provided with protective gear by the Tea Estates to protect them from the harsh conditions such as sun’s rays, dew in the morning and rain. </a:t>
            </a:r>
            <a:endParaRPr lang="en-US" dirty="0" smtClean="0"/>
          </a:p>
          <a:p>
            <a:r>
              <a:rPr lang="en-US" dirty="0" smtClean="0"/>
              <a:t>The </a:t>
            </a:r>
            <a:r>
              <a:rPr lang="en-US" dirty="0"/>
              <a:t>tea estate managers should come up with acceptable working hours (8) as recommended by the International </a:t>
            </a:r>
            <a:r>
              <a:rPr lang="en-US" dirty="0" err="1"/>
              <a:t>Labour</a:t>
            </a:r>
            <a:r>
              <a:rPr lang="en-US" dirty="0"/>
              <a:t> Organization. This would allow time for the workers to rest after a plucking tea. This is crucial for their health as well as the outputs</a:t>
            </a:r>
            <a:r>
              <a:rPr lang="en-US" dirty="0" smtClean="0"/>
              <a:t>.</a:t>
            </a:r>
          </a:p>
          <a:p>
            <a:r>
              <a:rPr lang="en-US" dirty="0"/>
              <a:t>The workers need to be encouraged to seek health care from the health facilities when they are ill as opposed to self-diagnosis and self-medication and waiting until the condition gets severe. </a:t>
            </a:r>
            <a:endParaRPr lang="en-US" dirty="0" smtClean="0"/>
          </a:p>
          <a:p>
            <a:r>
              <a:rPr lang="en-US" dirty="0" smtClean="0"/>
              <a:t>Further research to generate more knowledge</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626508319"/>
      </p:ext>
    </p:extLst>
  </p:cSld>
  <p:clrMapOvr>
    <a:masterClrMapping/>
  </p:clrMapOvr>
  <mc:AlternateContent xmlns:mc="http://schemas.openxmlformats.org/markup-compatibility/2006" xmlns:p14="http://schemas.microsoft.com/office/powerpoint/2010/main">
    <mc:Choice Requires="p14">
      <p:transition spd="slow" p14:dur="2000" advTm="44228"/>
    </mc:Choice>
    <mc:Fallback xmlns="">
      <p:transition spd="slow" advTm="44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4522"/>
          </a:xfrm>
        </p:spPr>
        <p:txBody>
          <a:bodyPr>
            <a:normAutofit fontScale="90000"/>
          </a:bodyPr>
          <a:lstStyle/>
          <a:p>
            <a:r>
              <a:rPr lang="en-US" dirty="0" smtClean="0"/>
              <a:t>Why photography in research?- Visual anthropology</a:t>
            </a:r>
            <a:endParaRPr lang="en-US" dirty="0"/>
          </a:p>
        </p:txBody>
      </p:sp>
      <p:sp>
        <p:nvSpPr>
          <p:cNvPr id="3" name="Content Placeholder 2"/>
          <p:cNvSpPr>
            <a:spLocks noGrp="1"/>
          </p:cNvSpPr>
          <p:nvPr>
            <p:ph idx="1"/>
          </p:nvPr>
        </p:nvSpPr>
        <p:spPr>
          <a:xfrm>
            <a:off x="677334" y="1782417"/>
            <a:ext cx="8596668" cy="4258945"/>
          </a:xfrm>
        </p:spPr>
        <p:txBody>
          <a:bodyPr/>
          <a:lstStyle/>
          <a:p>
            <a:r>
              <a:rPr lang="en-US" dirty="0" smtClean="0"/>
              <a:t>It is a participatory tool that engages participants and policy makers in dialogues for social change</a:t>
            </a:r>
          </a:p>
          <a:p>
            <a:r>
              <a:rPr lang="en-US" dirty="0" smtClean="0"/>
              <a:t>Captures attention of the readers</a:t>
            </a:r>
          </a:p>
          <a:p>
            <a:r>
              <a:rPr lang="en-US" dirty="0" smtClean="0"/>
              <a:t>It tells the story as it is, not biased</a:t>
            </a:r>
          </a:p>
          <a:p>
            <a:r>
              <a:rPr lang="en-US" dirty="0" smtClean="0"/>
              <a:t>Works well with observational research</a:t>
            </a:r>
          </a:p>
          <a:p>
            <a:r>
              <a:rPr lang="en-US" dirty="0" smtClean="0"/>
              <a:t>Communicates ideas and concepts through images</a:t>
            </a:r>
          </a:p>
          <a:p>
            <a:r>
              <a:rPr lang="en-US" dirty="0" smtClean="0"/>
              <a:t>Contains very rich and clear data that could not have been obtained through just words</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930349091"/>
      </p:ext>
    </p:extLst>
  </p:cSld>
  <p:clrMapOvr>
    <a:masterClrMapping/>
  </p:clrMapOvr>
  <mc:AlternateContent xmlns:mc="http://schemas.openxmlformats.org/markup-compatibility/2006" xmlns:p14="http://schemas.microsoft.com/office/powerpoint/2010/main">
    <mc:Choice Requires="p14">
      <p:transition spd="slow" p14:dur="2000" advTm="79280"/>
    </mc:Choice>
    <mc:Fallback xmlns="">
      <p:transition spd="slow" advTm="79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Image 1: A worker taking porridge over lunch.</a:t>
            </a:r>
            <a:br>
              <a:rPr lang="en-US" dirty="0"/>
            </a:br>
            <a:endParaRPr lang="en-US" dirty="0"/>
          </a:p>
        </p:txBody>
      </p:sp>
      <p:pic>
        <p:nvPicPr>
          <p:cNvPr id="4" name="Content Placeholder 3" descr="C:\Users\FAITH RUTTO\Downloads\A tea worker having porridge for lunch.jpg"/>
          <p:cNvPicPr>
            <a:picLocks noGrp="1"/>
          </p:cNvPicPr>
          <p:nvPr>
            <p:ph idx="1"/>
          </p:nvPr>
        </p:nvPicPr>
        <p:blipFill rotWithShape="1">
          <a:blip r:embed="rId4" cstate="print">
            <a:extLst>
              <a:ext uri="{28A0092B-C50C-407E-A947-70E740481C1C}">
                <a14:useLocalDpi xmlns:a14="http://schemas.microsoft.com/office/drawing/2010/main" val="0"/>
              </a:ext>
            </a:extLst>
          </a:blip>
          <a:srcRect l="7143"/>
          <a:stretch/>
        </p:blipFill>
        <p:spPr bwMode="auto">
          <a:xfrm rot="5400000">
            <a:off x="3299945" y="1438259"/>
            <a:ext cx="4187930" cy="4717222"/>
          </a:xfrm>
          <a:prstGeom prst="rect">
            <a:avLst/>
          </a:prstGeom>
          <a:noFill/>
          <a:ln>
            <a:noFill/>
          </a:ln>
          <a:extLst>
            <a:ext uri="{53640926-AAD7-44D8-BBD7-CCE9431645EC}">
              <a14:shadowObscured xmlns:a14="http://schemas.microsoft.com/office/drawing/2010/main"/>
            </a:ext>
          </a:extLst>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765525423"/>
      </p:ext>
    </p:extLst>
  </p:cSld>
  <p:clrMapOvr>
    <a:masterClrMapping/>
  </p:clrMapOvr>
  <mc:AlternateContent xmlns:mc="http://schemas.openxmlformats.org/markup-compatibility/2006" xmlns:p14="http://schemas.microsoft.com/office/powerpoint/2010/main">
    <mc:Choice Requires="p14">
      <p:transition spd="slow" p14:dur="2000" advTm="33629"/>
    </mc:Choice>
    <mc:Fallback xmlns="">
      <p:transition spd="slow" advTm="336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Image 2: A house provided to the tea estate workers</a:t>
            </a:r>
            <a:br>
              <a:rPr lang="en-US" dirty="0"/>
            </a:br>
            <a:endParaRPr lang="en-US" dirty="0"/>
          </a:p>
        </p:txBody>
      </p:sp>
      <p:pic>
        <p:nvPicPr>
          <p:cNvPr id="4" name="Content Placeholder 3" descr="C:\Users\FAITH RUTTO\Downloads\IMG_20200131_132358.jp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698331" y="2393041"/>
            <a:ext cx="4555375" cy="3416531"/>
          </a:xfrm>
          <a:prstGeom prst="rect">
            <a:avLst/>
          </a:prstGeom>
          <a:noFill/>
          <a:ln>
            <a:no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202008414"/>
      </p:ext>
    </p:extLst>
  </p:cSld>
  <p:clrMapOvr>
    <a:masterClrMapping/>
  </p:clrMapOvr>
  <mc:AlternateContent xmlns:mc="http://schemas.openxmlformats.org/markup-compatibility/2006" xmlns:p14="http://schemas.microsoft.com/office/powerpoint/2010/main">
    <mc:Choice Requires="p14">
      <p:transition spd="slow" p14:dur="2000" advTm="30550"/>
    </mc:Choice>
    <mc:Fallback xmlns="">
      <p:transition spd="slow" advTm="30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Image 3: Sanitation facility at Nandi Tea Estate</a:t>
            </a:r>
            <a:br>
              <a:rPr lang="en-US" dirty="0"/>
            </a:br>
            <a:endParaRPr lang="en-US" dirty="0"/>
          </a:p>
        </p:txBody>
      </p:sp>
      <p:pic>
        <p:nvPicPr>
          <p:cNvPr id="4" name="Content Placeholder 3" descr="C:\Users\FAITH RUTTO\Downloads\IMG_20200131_132058.jp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712879" y="2405510"/>
            <a:ext cx="4526280" cy="3391593"/>
          </a:xfrm>
          <a:prstGeom prst="rect">
            <a:avLst/>
          </a:prstGeom>
          <a:noFill/>
          <a:ln>
            <a:no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551285482"/>
      </p:ext>
    </p:extLst>
  </p:cSld>
  <p:clrMapOvr>
    <a:masterClrMapping/>
  </p:clrMapOvr>
  <mc:AlternateContent xmlns:mc="http://schemas.openxmlformats.org/markup-compatibility/2006" xmlns:p14="http://schemas.microsoft.com/office/powerpoint/2010/main">
    <mc:Choice Requires="p14">
      <p:transition spd="slow" p14:dur="2000" advTm="25369"/>
    </mc:Choice>
    <mc:Fallback xmlns="">
      <p:transition spd="slow" advTm="253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a:t>
            </a:r>
            <a:endParaRPr lang="en-US" dirty="0"/>
          </a:p>
        </p:txBody>
      </p:sp>
      <p:sp>
        <p:nvSpPr>
          <p:cNvPr id="3" name="Content Placeholder 2"/>
          <p:cNvSpPr>
            <a:spLocks noGrp="1"/>
          </p:cNvSpPr>
          <p:nvPr>
            <p:ph idx="1"/>
          </p:nvPr>
        </p:nvSpPr>
        <p:spPr/>
        <p:txBody>
          <a:bodyPr/>
          <a:lstStyle/>
          <a:p>
            <a:r>
              <a:rPr lang="en-US" dirty="0" smtClean="0"/>
              <a:t>Effects of working conditions on health among tea workers in Nandi Tea Estates, Kenya. </a:t>
            </a:r>
          </a:p>
          <a:p>
            <a:r>
              <a:rPr lang="en-US" dirty="0" smtClean="0"/>
              <a:t>Currently finalizing on the thesis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804470270"/>
      </p:ext>
    </p:extLst>
  </p:cSld>
  <p:clrMapOvr>
    <a:masterClrMapping/>
  </p:clrMapOvr>
  <mc:AlternateContent xmlns:mc="http://schemas.openxmlformats.org/markup-compatibility/2006" xmlns:p14="http://schemas.microsoft.com/office/powerpoint/2010/main">
    <mc:Choice Requires="p14">
      <p:transition spd="slow" p14:dur="2000" advTm="20639"/>
    </mc:Choice>
    <mc:Fallback xmlns="">
      <p:transition spd="slow" advTm="20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Image 4: A tea worker with a basket full of tea leaves.</a:t>
            </a:r>
            <a:br>
              <a:rPr lang="en-US" dirty="0"/>
            </a:br>
            <a:endParaRPr lang="en-US" dirty="0"/>
          </a:p>
        </p:txBody>
      </p:sp>
      <p:pic>
        <p:nvPicPr>
          <p:cNvPr id="4" name="Content Placeholder 3" descr="C:\Users\FAITH RUTTO\Downloads\A tea worker in Nandi.jp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520016" y="2160588"/>
            <a:ext cx="2912006" cy="3881437"/>
          </a:xfrm>
          <a:prstGeom prst="rect">
            <a:avLst/>
          </a:prstGeom>
          <a:noFill/>
          <a:ln>
            <a:noFill/>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56605863"/>
      </p:ext>
    </p:extLst>
  </p:cSld>
  <p:clrMapOvr>
    <a:masterClrMapping/>
  </p:clrMapOvr>
  <mc:AlternateContent xmlns:mc="http://schemas.openxmlformats.org/markup-compatibility/2006" xmlns:p14="http://schemas.microsoft.com/office/powerpoint/2010/main">
    <mc:Choice Requires="p14">
      <p:transition spd="slow" p14:dur="2000" advTm="24169"/>
    </mc:Choice>
    <mc:Fallback xmlns="">
      <p:transition spd="slow" advTm="24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586" y="908259"/>
            <a:ext cx="8596668" cy="388077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9600" dirty="0"/>
              <a:t>Thank you!</a:t>
            </a:r>
          </a:p>
          <a:p>
            <a:pPr marL="0" indent="0">
              <a:buNone/>
            </a:pPr>
            <a:endParaRPr lang="en-US" dirty="0"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878281949"/>
      </p:ext>
    </p:extLst>
  </p:cSld>
  <p:clrMapOvr>
    <a:masterClrMapping/>
  </p:clrMapOvr>
  <mc:AlternateContent xmlns:mc="http://schemas.openxmlformats.org/markup-compatibility/2006" xmlns:p14="http://schemas.microsoft.com/office/powerpoint/2010/main">
    <mc:Choice Requires="p14">
      <p:transition spd="slow" p14:dur="2000" advTm="12310"/>
    </mc:Choice>
    <mc:Fallback xmlns="">
      <p:transition spd="slow" advTm="12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 </a:t>
            </a:r>
            <a:endParaRPr lang="en-US" dirty="0"/>
          </a:p>
        </p:txBody>
      </p:sp>
      <p:sp>
        <p:nvSpPr>
          <p:cNvPr id="3" name="Content Placeholder 2"/>
          <p:cNvSpPr>
            <a:spLocks noGrp="1"/>
          </p:cNvSpPr>
          <p:nvPr>
            <p:ph idx="1"/>
          </p:nvPr>
        </p:nvSpPr>
        <p:spPr/>
        <p:txBody>
          <a:bodyPr/>
          <a:lstStyle/>
          <a:p>
            <a:r>
              <a:rPr lang="en-US" dirty="0" smtClean="0"/>
              <a:t>Family</a:t>
            </a:r>
          </a:p>
          <a:p>
            <a:r>
              <a:rPr lang="en-US" dirty="0" smtClean="0"/>
              <a:t>Supervisors</a:t>
            </a:r>
          </a:p>
          <a:p>
            <a:r>
              <a:rPr lang="en-US" dirty="0" smtClean="0"/>
              <a:t>IFRA Nairobi for financial support for fieldwork</a:t>
            </a:r>
          </a:p>
          <a:p>
            <a:r>
              <a:rPr lang="en-US" dirty="0" smtClean="0"/>
              <a:t>Classmates</a:t>
            </a:r>
          </a:p>
          <a:p>
            <a:r>
              <a:rPr lang="en-US" dirty="0" smtClean="0"/>
              <a:t>Friends</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246904455"/>
      </p:ext>
    </p:extLst>
  </p:cSld>
  <p:clrMapOvr>
    <a:masterClrMapping/>
  </p:clrMapOvr>
  <mc:AlternateContent xmlns:mc="http://schemas.openxmlformats.org/markup-compatibility/2006" xmlns:p14="http://schemas.microsoft.com/office/powerpoint/2010/main">
    <mc:Choice Requires="p14">
      <p:transition spd="slow" p14:dur="2000" advTm="40333"/>
    </mc:Choice>
    <mc:Fallback xmlns="">
      <p:transition spd="slow" advTm="403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a:t>Work is an essential component of human life. Most people spend a third of their day at work every day. </a:t>
            </a:r>
            <a:endParaRPr lang="en-US" dirty="0" smtClean="0"/>
          </a:p>
          <a:p>
            <a:r>
              <a:rPr lang="en-US" dirty="0"/>
              <a:t>According to UK official statistics, every year about 2,000 lives are lost through occupational disease or injury, about 20,000 major industrial injuries occur (e.g. skull fracture, loss of sight) and there are about 200,000 injuries resulting in a work disability of 3 days or more. </a:t>
            </a:r>
          </a:p>
          <a:p>
            <a:r>
              <a:rPr lang="en-US" dirty="0"/>
              <a:t>Every 30 seconds around the world, a worker dies from toxic exposure in their workplace </a:t>
            </a:r>
            <a:r>
              <a:rPr lang="en-US" dirty="0" err="1"/>
              <a:t>Baskut</a:t>
            </a:r>
            <a:r>
              <a:rPr lang="en-US" dirty="0"/>
              <a:t>, 2018</a:t>
            </a:r>
            <a:r>
              <a:rPr lang="en-US" dirty="0" smtClean="0"/>
              <a:t>.</a:t>
            </a:r>
          </a:p>
          <a:p>
            <a:r>
              <a:rPr lang="en-US" dirty="0"/>
              <a:t>In November 2006, The Kenya Human Rights Commission (KHRC) carried out a research on </a:t>
            </a:r>
            <a:r>
              <a:rPr lang="en-US" dirty="0" err="1"/>
              <a:t>Labour</a:t>
            </a:r>
            <a:r>
              <a:rPr lang="en-US" dirty="0"/>
              <a:t> issues in tea estates in Kericho. The workers reported issues such as job insecurity, child </a:t>
            </a:r>
            <a:r>
              <a:rPr lang="en-US" dirty="0" err="1"/>
              <a:t>labour</a:t>
            </a:r>
            <a:r>
              <a:rPr lang="en-US" dirty="0"/>
              <a:t>, sexual harassment and low wages as factors that affected their productivity. However, there was no focus on how their working conditions affects their health.</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288295988"/>
      </p:ext>
    </p:extLst>
  </p:cSld>
  <p:clrMapOvr>
    <a:masterClrMapping/>
  </p:clrMapOvr>
  <mc:AlternateContent xmlns:mc="http://schemas.openxmlformats.org/markup-compatibility/2006" xmlns:p14="http://schemas.microsoft.com/office/powerpoint/2010/main">
    <mc:Choice Requires="p14">
      <p:transition spd="slow" p14:dur="2000" advTm="76646"/>
    </mc:Choice>
    <mc:Fallback xmlns="">
      <p:transition spd="slow" advTm="76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the problem</a:t>
            </a:r>
            <a:endParaRPr lang="en-US" dirty="0"/>
          </a:p>
        </p:txBody>
      </p:sp>
      <p:sp>
        <p:nvSpPr>
          <p:cNvPr id="3" name="Content Placeholder 2"/>
          <p:cNvSpPr>
            <a:spLocks noGrp="1"/>
          </p:cNvSpPr>
          <p:nvPr>
            <p:ph idx="1"/>
          </p:nvPr>
        </p:nvSpPr>
        <p:spPr/>
        <p:txBody>
          <a:bodyPr/>
          <a:lstStyle/>
          <a:p>
            <a:r>
              <a:rPr lang="en-US" dirty="0"/>
              <a:t>According to the World Health Organization, Work-related health problems result in an economic loss of 4–6% of GDP for most countries. About 70% of workers do not have any insurance to compensate them in case of occupational diseases and injuries. So far, there is insufficient information with regard to the connection between the working conditions and the health of tea workers in Kenya and specifically in Nandi Hills Tea Estates. This prompted the researcher to study these areas.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2162184494"/>
      </p:ext>
    </p:extLst>
  </p:cSld>
  <p:clrMapOvr>
    <a:masterClrMapping/>
  </p:clrMapOvr>
  <mc:AlternateContent xmlns:mc="http://schemas.openxmlformats.org/markup-compatibility/2006" xmlns:p14="http://schemas.microsoft.com/office/powerpoint/2010/main">
    <mc:Choice Requires="p14">
      <p:transition spd="slow" p14:dur="2000" advTm="43958"/>
    </mc:Choice>
    <mc:Fallback xmlns="">
      <p:transition spd="slow" advTm="439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b="1" dirty="0" smtClean="0"/>
              <a:t>Main objective</a:t>
            </a:r>
          </a:p>
          <a:p>
            <a:r>
              <a:rPr lang="en-GB" dirty="0" smtClean="0"/>
              <a:t>To </a:t>
            </a:r>
            <a:r>
              <a:rPr lang="en-GB" dirty="0"/>
              <a:t>investigate the influence of working conditions on health experiences among tea workers in Nandi tea estates</a:t>
            </a:r>
            <a:endParaRPr lang="en-US" dirty="0"/>
          </a:p>
          <a:p>
            <a:pPr marL="0" lvl="0" indent="0">
              <a:buNone/>
            </a:pPr>
            <a:r>
              <a:rPr lang="en-US" b="1" dirty="0" smtClean="0"/>
              <a:t>Specific Objectives</a:t>
            </a:r>
          </a:p>
          <a:p>
            <a:pPr lvl="0"/>
            <a:r>
              <a:rPr lang="en-GB" dirty="0" smtClean="0"/>
              <a:t>To </a:t>
            </a:r>
            <a:r>
              <a:rPr lang="en-GB" dirty="0"/>
              <a:t>analyse working conditions of tea workers.</a:t>
            </a:r>
            <a:endParaRPr lang="en-US" dirty="0"/>
          </a:p>
          <a:p>
            <a:pPr lvl="0"/>
            <a:r>
              <a:rPr lang="en-GB" dirty="0"/>
              <a:t>To determine how tea workers working conditions influence the worker’s health.</a:t>
            </a:r>
            <a:endParaRPr lang="en-US" dirty="0"/>
          </a:p>
          <a:p>
            <a:pPr lvl="0"/>
            <a:r>
              <a:rPr lang="en-GB" dirty="0"/>
              <a:t>To analyse how tea workers the cope with working conditions in relation to their health.</a:t>
            </a:r>
            <a:endParaRPr lang="en-US"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947109347"/>
      </p:ext>
    </p:extLst>
  </p:cSld>
  <p:clrMapOvr>
    <a:masterClrMapping/>
  </p:clrMapOvr>
  <mc:AlternateContent xmlns:mc="http://schemas.openxmlformats.org/markup-compatibility/2006" xmlns:p14="http://schemas.microsoft.com/office/powerpoint/2010/main">
    <mc:Choice Requires="p14">
      <p:transition spd="slow" p14:dur="2000" advTm="39538"/>
    </mc:Choice>
    <mc:Fallback xmlns="">
      <p:transition spd="slow" advTm="39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pPr marL="0" indent="0">
              <a:buNone/>
            </a:pPr>
            <a:r>
              <a:rPr lang="en-US" dirty="0"/>
              <a:t>1.  What are the working conditions of tea workers?</a:t>
            </a:r>
          </a:p>
          <a:p>
            <a:pPr marL="0" indent="0">
              <a:buNone/>
            </a:pPr>
            <a:r>
              <a:rPr lang="en-US" dirty="0"/>
              <a:t>2. How does the working conditions influence the health of tea workers?</a:t>
            </a:r>
          </a:p>
          <a:p>
            <a:pPr marL="0" indent="0">
              <a:buNone/>
            </a:pPr>
            <a:r>
              <a:rPr lang="en-US" dirty="0"/>
              <a:t>3. How do tea workers cope with the working conditions in relation to their health?</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156203333"/>
      </p:ext>
    </p:extLst>
  </p:cSld>
  <p:clrMapOvr>
    <a:masterClrMapping/>
  </p:clrMapOvr>
  <mc:AlternateContent xmlns:mc="http://schemas.openxmlformats.org/markup-compatibility/2006" xmlns:p14="http://schemas.microsoft.com/office/powerpoint/2010/main">
    <mc:Choice Requires="p14">
      <p:transition spd="slow" p14:dur="2000" advTm="20849"/>
    </mc:Choice>
    <mc:Fallback xmlns="">
      <p:transition spd="slow" advTm="20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t>
            </a:r>
            <a:r>
              <a:rPr lang="en-US" dirty="0" smtClean="0"/>
              <a:t>ustification</a:t>
            </a:r>
            <a:endParaRPr lang="en-US" dirty="0"/>
          </a:p>
        </p:txBody>
      </p:sp>
      <p:sp>
        <p:nvSpPr>
          <p:cNvPr id="3" name="Content Placeholder 2"/>
          <p:cNvSpPr>
            <a:spLocks noGrp="1"/>
          </p:cNvSpPr>
          <p:nvPr>
            <p:ph idx="1"/>
          </p:nvPr>
        </p:nvSpPr>
        <p:spPr/>
        <p:txBody>
          <a:bodyPr/>
          <a:lstStyle/>
          <a:p>
            <a:r>
              <a:rPr lang="en-US" dirty="0"/>
              <a:t>This research will generate new and updated knowledge. The findings may be useful in analyzing the working conditions of tea workers, ways in which these conditions influence their health, and how they cope with these working conditions. </a:t>
            </a:r>
            <a:endParaRPr lang="en-US" dirty="0" smtClean="0"/>
          </a:p>
          <a:p>
            <a:r>
              <a:rPr lang="en-US" dirty="0" smtClean="0"/>
              <a:t>This </a:t>
            </a:r>
            <a:r>
              <a:rPr lang="en-US" dirty="0"/>
              <a:t>will be beneficial for policy makers as well as the tea estate management in order to improve the health of the laborers and therefore improve the output.</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115687615"/>
      </p:ext>
    </p:extLst>
  </p:cSld>
  <p:clrMapOvr>
    <a:masterClrMapping/>
  </p:clrMapOvr>
  <mc:AlternateContent xmlns:mc="http://schemas.openxmlformats.org/markup-compatibility/2006" xmlns:p14="http://schemas.microsoft.com/office/powerpoint/2010/main">
    <mc:Choice Requires="p14">
      <p:transition spd="slow" p14:dur="2000" advTm="25159"/>
    </mc:Choice>
    <mc:Fallback xmlns="">
      <p:transition spd="slow" advTm="251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the study</a:t>
            </a:r>
            <a:endParaRPr lang="en-US" dirty="0"/>
          </a:p>
        </p:txBody>
      </p:sp>
      <p:sp>
        <p:nvSpPr>
          <p:cNvPr id="3" name="Content Placeholder 2"/>
          <p:cNvSpPr>
            <a:spLocks noGrp="1"/>
          </p:cNvSpPr>
          <p:nvPr>
            <p:ph idx="1"/>
          </p:nvPr>
        </p:nvSpPr>
        <p:spPr/>
        <p:txBody>
          <a:bodyPr/>
          <a:lstStyle/>
          <a:p>
            <a:r>
              <a:rPr lang="en-US" dirty="0"/>
              <a:t>The study anticipated that some of the workers may not have time to respond to the research questions but to solve this, the researcher collected data from the tea laborers as they continued working, therefore causing no or minimal disruption to their work</a:t>
            </a:r>
            <a:r>
              <a:rPr lang="en-US" dirty="0" smtClean="0"/>
              <a:t>.</a:t>
            </a:r>
          </a:p>
          <a:p>
            <a:r>
              <a:rPr lang="en-US" dirty="0" smtClean="0"/>
              <a:t> </a:t>
            </a:r>
            <a:r>
              <a:rPr lang="en-US" dirty="0"/>
              <a:t>It was anticipated that the tea estate management would not be willing to let the researcher have access to their records pertaining illness at work but with proper introductions using an introductory letter and approval of the study by NACOSTI, permission was granted. </a:t>
            </a:r>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3418444193"/>
      </p:ext>
    </p:extLst>
  </p:cSld>
  <p:clrMapOvr>
    <a:masterClrMapping/>
  </p:clrMapOvr>
  <mc:AlternateContent xmlns:mc="http://schemas.openxmlformats.org/markup-compatibility/2006" xmlns:p14="http://schemas.microsoft.com/office/powerpoint/2010/main">
    <mc:Choice Requires="p14">
      <p:transition spd="slow" p14:dur="2000" advTm="52384"/>
    </mc:Choice>
    <mc:Fallback xmlns="">
      <p:transition spd="slow" advTm="52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67</TotalTime>
  <Words>1258</Words>
  <Application>Microsoft Office PowerPoint</Application>
  <PresentationFormat>Grand écran</PresentationFormat>
  <Paragraphs>80</Paragraphs>
  <Slides>21</Slides>
  <Notes>0</Notes>
  <HiddenSlides>0</HiddenSlides>
  <MMClips>21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Trebuchet MS</vt:lpstr>
      <vt:lpstr>Wingdings 3</vt:lpstr>
      <vt:lpstr>Facet</vt:lpstr>
      <vt:lpstr>Theme: ‘The field of the photographable’</vt:lpstr>
      <vt:lpstr>Research Topic</vt:lpstr>
      <vt:lpstr>Acknowledgement </vt:lpstr>
      <vt:lpstr>Background</vt:lpstr>
      <vt:lpstr>Statement of the problem</vt:lpstr>
      <vt:lpstr>Objectives</vt:lpstr>
      <vt:lpstr>Research questions</vt:lpstr>
      <vt:lpstr>Justification</vt:lpstr>
      <vt:lpstr>Limitations of the study</vt:lpstr>
      <vt:lpstr>Methodology</vt:lpstr>
      <vt:lpstr>Methodology Cont…</vt:lpstr>
      <vt:lpstr>Ethical Considerations</vt:lpstr>
      <vt:lpstr>Findings</vt:lpstr>
      <vt:lpstr>Findings cont…</vt:lpstr>
      <vt:lpstr>Reccomendations</vt:lpstr>
      <vt:lpstr>Why photography in research?- Visual anthropology</vt:lpstr>
      <vt:lpstr>Image 1: A worker taking porridge over lunch. </vt:lpstr>
      <vt:lpstr>Image 2: A house provided to the tea estate workers </vt:lpstr>
      <vt:lpstr>Image 3: Sanitation facility at Nandi Tea Estate </vt:lpstr>
      <vt:lpstr>Image 4: A tea worker with a basket full of tea leaves.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field of the photographable…..</dc:title>
  <dc:creator>Microsoft account</dc:creator>
  <cp:lastModifiedBy>Proprietaire</cp:lastModifiedBy>
  <cp:revision>9</cp:revision>
  <dcterms:created xsi:type="dcterms:W3CDTF">2021-05-13T06:29:30Z</dcterms:created>
  <dcterms:modified xsi:type="dcterms:W3CDTF">2021-05-13T14:59:33Z</dcterms:modified>
</cp:coreProperties>
</file>