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81" r:id="rId3"/>
    <p:sldId id="282" r:id="rId4"/>
    <p:sldId id="276" r:id="rId5"/>
    <p:sldId id="277" r:id="rId6"/>
    <p:sldId id="278" r:id="rId7"/>
    <p:sldId id="257" r:id="rId8"/>
    <p:sldId id="263" r:id="rId9"/>
    <p:sldId id="258" r:id="rId10"/>
    <p:sldId id="264" r:id="rId11"/>
    <p:sldId id="265" r:id="rId12"/>
    <p:sldId id="268" r:id="rId13"/>
    <p:sldId id="275" r:id="rId14"/>
    <p:sldId id="266" r:id="rId15"/>
    <p:sldId id="267" r:id="rId16"/>
    <p:sldId id="269" r:id="rId17"/>
    <p:sldId id="270" r:id="rId18"/>
    <p:sldId id="273" r:id="rId19"/>
    <p:sldId id="271" r:id="rId20"/>
    <p:sldId id="272" r:id="rId21"/>
    <p:sldId id="280" r:id="rId22"/>
    <p:sldId id="279" r:id="rId23"/>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87971" autoAdjust="0"/>
  </p:normalViewPr>
  <p:slideViewPr>
    <p:cSldViewPr snapToGrid="0">
      <p:cViewPr varScale="1">
        <p:scale>
          <a:sx n="46" d="100"/>
          <a:sy n="46" d="100"/>
        </p:scale>
        <p:origin x="23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FBD6E-CDB6-4597-9183-636B116D369C}" type="datetimeFigureOut">
              <a:rPr lang="en-US" smtClean="0"/>
              <a:t>5/7/2021</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A4B9F-D287-4E84-955D-CEB5C4DD8CF9}" type="slidenum">
              <a:rPr lang="en-US" smtClean="0"/>
              <a:t>‹#›</a:t>
            </a:fld>
            <a:endParaRPr lang="en-US"/>
          </a:p>
        </p:txBody>
      </p:sp>
    </p:spTree>
    <p:extLst>
      <p:ext uri="{BB962C8B-B14F-4D97-AF65-F5344CB8AC3E}">
        <p14:creationId xmlns:p14="http://schemas.microsoft.com/office/powerpoint/2010/main" val="24006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A4B9F-D287-4E84-955D-CEB5C4DD8CF9}" type="slidenum">
              <a:rPr lang="en-US" smtClean="0"/>
              <a:t>12</a:t>
            </a:fld>
            <a:endParaRPr lang="en-US"/>
          </a:p>
        </p:txBody>
      </p:sp>
    </p:spTree>
    <p:extLst>
      <p:ext uri="{BB962C8B-B14F-4D97-AF65-F5344CB8AC3E}">
        <p14:creationId xmlns:p14="http://schemas.microsoft.com/office/powerpoint/2010/main" val="13887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4A4B9F-D287-4E84-955D-CEB5C4DD8CF9}" type="slidenum">
              <a:rPr lang="en-US" smtClean="0"/>
              <a:t>15</a:t>
            </a:fld>
            <a:endParaRPr lang="en-US"/>
          </a:p>
        </p:txBody>
      </p:sp>
    </p:spTree>
    <p:extLst>
      <p:ext uri="{BB962C8B-B14F-4D97-AF65-F5344CB8AC3E}">
        <p14:creationId xmlns:p14="http://schemas.microsoft.com/office/powerpoint/2010/main" val="329732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4A4B9F-D287-4E84-955D-CEB5C4DD8CF9}" type="slidenum">
              <a:rPr lang="en-US" smtClean="0"/>
              <a:t>16</a:t>
            </a:fld>
            <a:endParaRPr lang="en-US"/>
          </a:p>
        </p:txBody>
      </p:sp>
    </p:spTree>
    <p:extLst>
      <p:ext uri="{BB962C8B-B14F-4D97-AF65-F5344CB8AC3E}">
        <p14:creationId xmlns:p14="http://schemas.microsoft.com/office/powerpoint/2010/main" val="190179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4A4B9F-D287-4E84-955D-CEB5C4DD8CF9}" type="slidenum">
              <a:rPr lang="en-US" smtClean="0"/>
              <a:t>17</a:t>
            </a:fld>
            <a:endParaRPr lang="en-US"/>
          </a:p>
        </p:txBody>
      </p:sp>
    </p:spTree>
    <p:extLst>
      <p:ext uri="{BB962C8B-B14F-4D97-AF65-F5344CB8AC3E}">
        <p14:creationId xmlns:p14="http://schemas.microsoft.com/office/powerpoint/2010/main" val="306881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4A4B9F-D287-4E84-955D-CEB5C4DD8CF9}" type="slidenum">
              <a:rPr lang="en-US" smtClean="0"/>
              <a:t>18</a:t>
            </a:fld>
            <a:endParaRPr lang="en-US"/>
          </a:p>
        </p:txBody>
      </p:sp>
    </p:spTree>
    <p:extLst>
      <p:ext uri="{BB962C8B-B14F-4D97-AF65-F5344CB8AC3E}">
        <p14:creationId xmlns:p14="http://schemas.microsoft.com/office/powerpoint/2010/main" val="396695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4A4B9F-D287-4E84-955D-CEB5C4DD8CF9}" type="slidenum">
              <a:rPr lang="en-US" smtClean="0"/>
              <a:t>19</a:t>
            </a:fld>
            <a:endParaRPr lang="en-US"/>
          </a:p>
        </p:txBody>
      </p:sp>
    </p:spTree>
    <p:extLst>
      <p:ext uri="{BB962C8B-B14F-4D97-AF65-F5344CB8AC3E}">
        <p14:creationId xmlns:p14="http://schemas.microsoft.com/office/powerpoint/2010/main" val="32346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4A4B9F-D287-4E84-955D-CEB5C4DD8CF9}" type="slidenum">
              <a:rPr lang="en-US" smtClean="0"/>
              <a:t>20</a:t>
            </a:fld>
            <a:endParaRPr lang="en-US"/>
          </a:p>
        </p:txBody>
      </p:sp>
    </p:spTree>
    <p:extLst>
      <p:ext uri="{BB962C8B-B14F-4D97-AF65-F5344CB8AC3E}">
        <p14:creationId xmlns:p14="http://schemas.microsoft.com/office/powerpoint/2010/main" val="161477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CD554D-74B4-4AA7-B6C7-80020BA12396}" type="datetime1">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1858124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E12EF8-6C09-4336-B2F3-D65A198E28DE}" type="datetime1">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219355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B06635-F52E-4098-B522-127108DA1797}" type="datetime1">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296366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36FEF3-7D3C-48DF-AAE2-F1BE51116A1E}" type="datetime1">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3158578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521FA0-C95F-493C-96C1-F5598FAD151A}" type="datetime1">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208858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0455F3-4419-43B5-A314-B389CD7B1EE9}" type="datetime1">
              <a:rPr lang="en-US" smtClean="0"/>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56629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8C81A1-CC22-4667-A8EA-B8232B60FD9D}" type="datetime1">
              <a:rPr lang="en-US" smtClean="0"/>
              <a:t>5/7/2021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139623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41AD95-FE34-47F7-9B60-DCCBDD224A4E}" type="datetime1">
              <a:rPr lang="en-US" smtClean="0"/>
              <a:t>5/7/2021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1036206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9B865-D40A-4C5D-82EB-EF96D381419A}" type="datetime1">
              <a:rPr lang="en-US" smtClean="0"/>
              <a:t>5/7/2021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90917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C68EEE-F70C-48D6-8AF2-8CE82B991ACD}" type="datetime1">
              <a:rPr lang="en-US" smtClean="0"/>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186425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01AC52-8C92-4FB1-AFE0-3CDF9E985A09}" type="datetime1">
              <a:rPr lang="en-US" smtClean="0"/>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C81DE-1CFC-4457-B5E7-FD31C75C4B94}" type="slidenum">
              <a:rPr lang="en-US" smtClean="0"/>
              <a:t>‹#›</a:t>
            </a:fld>
            <a:endParaRPr lang="en-US"/>
          </a:p>
        </p:txBody>
      </p:sp>
    </p:spTree>
    <p:extLst>
      <p:ext uri="{BB962C8B-B14F-4D97-AF65-F5344CB8AC3E}">
        <p14:creationId xmlns:p14="http://schemas.microsoft.com/office/powerpoint/2010/main" val="2158064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051E493-CE3E-4BA5-A482-2B3CDB841AB2}" type="datetime1">
              <a:rPr lang="en-US" smtClean="0"/>
              <a:t>5/7/2021</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B5C81DE-1CFC-4457-B5E7-FD31C75C4B94}" type="slidenum">
              <a:rPr lang="en-US" smtClean="0"/>
              <a:t>‹#›</a:t>
            </a:fld>
            <a:endParaRPr lang="en-US"/>
          </a:p>
        </p:txBody>
      </p:sp>
    </p:spTree>
    <p:extLst>
      <p:ext uri="{BB962C8B-B14F-4D97-AF65-F5344CB8AC3E}">
        <p14:creationId xmlns:p14="http://schemas.microsoft.com/office/powerpoint/2010/main" val="1033462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140" y="505836"/>
            <a:ext cx="6624537" cy="2976664"/>
          </a:xfrm>
        </p:spPr>
        <p:txBody>
          <a:bodyPr>
            <a:noAutofit/>
          </a:bodyPr>
          <a:lstStyle/>
          <a:p>
            <a:r>
              <a:rPr lang="en-US" sz="2800" b="1" dirty="0"/>
              <a:t>“The Field of the ‘Photographable’”: From the Global North to the Global South and from the</a:t>
            </a:r>
            <a:br>
              <a:rPr lang="en-US" sz="2800" b="1" dirty="0"/>
            </a:br>
            <a:r>
              <a:rPr lang="en-US" sz="2800" b="1" dirty="0"/>
              <a:t>Global South to the Global North. Visual Approaches, Appropriation and Flows in Africa</a:t>
            </a:r>
            <a:br>
              <a:rPr lang="en-US" sz="2800" b="1" dirty="0"/>
            </a:br>
            <a:endParaRPr lang="en-US" sz="2800" dirty="0"/>
          </a:p>
        </p:txBody>
      </p:sp>
      <p:sp>
        <p:nvSpPr>
          <p:cNvPr id="4" name="Title 1"/>
          <p:cNvSpPr txBox="1">
            <a:spLocks/>
          </p:cNvSpPr>
          <p:nvPr/>
        </p:nvSpPr>
        <p:spPr>
          <a:xfrm>
            <a:off x="0" y="4435813"/>
            <a:ext cx="6624537" cy="4571999"/>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b="1" dirty="0" smtClean="0">
                <a:solidFill>
                  <a:schemeClr val="accent5"/>
                </a:solidFill>
              </a:rPr>
              <a:t>Mobility patterns in small and intermediate towns and its implication on urban rural linkages – A focus on the milk value chain</a:t>
            </a:r>
          </a:p>
          <a:p>
            <a:endParaRPr lang="en-US" sz="2800" b="1" dirty="0" smtClean="0">
              <a:solidFill>
                <a:schemeClr val="accent5"/>
              </a:solidFill>
            </a:endParaRPr>
          </a:p>
          <a:p>
            <a:endParaRPr lang="en-US" sz="2800" b="1" dirty="0">
              <a:solidFill>
                <a:schemeClr val="accent5"/>
              </a:solidFill>
            </a:endParaRPr>
          </a:p>
          <a:p>
            <a:endParaRPr lang="en-US" sz="2800" b="1" dirty="0">
              <a:solidFill>
                <a:schemeClr val="accent5"/>
              </a:solidFill>
            </a:endParaRPr>
          </a:p>
          <a:p>
            <a:r>
              <a:rPr lang="en-US" sz="2800" b="1" dirty="0" smtClean="0">
                <a:solidFill>
                  <a:schemeClr val="accent5"/>
                </a:solidFill>
              </a:rPr>
              <a:t>Presentation by Jackson </a:t>
            </a:r>
            <a:r>
              <a:rPr lang="en-US" sz="2800" b="1" dirty="0" err="1" smtClean="0">
                <a:solidFill>
                  <a:schemeClr val="accent5"/>
                </a:solidFill>
              </a:rPr>
              <a:t>Kago</a:t>
            </a:r>
            <a:endParaRPr lang="en-US" sz="2800" b="1" dirty="0" smtClean="0">
              <a:solidFill>
                <a:schemeClr val="accent5"/>
              </a:solidFill>
            </a:endParaRPr>
          </a:p>
          <a:p>
            <a:r>
              <a:rPr lang="en-US" sz="2800" b="1" dirty="0" err="1" smtClean="0">
                <a:solidFill>
                  <a:schemeClr val="accent5"/>
                </a:solidFill>
              </a:rPr>
              <a:t>Doctorant</a:t>
            </a:r>
            <a:r>
              <a:rPr lang="en-US" sz="2800" b="1" dirty="0" smtClean="0">
                <a:solidFill>
                  <a:schemeClr val="accent5"/>
                </a:solidFill>
              </a:rPr>
              <a:t>, University of Bordeaux Montaigne, France</a:t>
            </a:r>
          </a:p>
          <a:p>
            <a:r>
              <a:rPr lang="en-US" sz="2800" b="1" dirty="0">
                <a:solidFill>
                  <a:schemeClr val="accent5"/>
                </a:solidFill>
              </a:rPr>
              <a:t>18 May 2021</a:t>
            </a:r>
          </a:p>
          <a:p>
            <a:endParaRPr lang="en-US" sz="2800" b="1" dirty="0" smtClean="0">
              <a:solidFill>
                <a:schemeClr val="accent5"/>
              </a:solidFill>
            </a:endParaRPr>
          </a:p>
          <a:p>
            <a:endParaRPr lang="en-US" sz="2800" b="1" dirty="0">
              <a:solidFill>
                <a:schemeClr val="accent5"/>
              </a:solidFill>
            </a:endParaRPr>
          </a:p>
          <a:p>
            <a:endParaRPr lang="en-US" sz="2800" dirty="0">
              <a:solidFill>
                <a:schemeClr val="accent5"/>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4139340632"/>
      </p:ext>
    </p:extLst>
  </p:cSld>
  <p:clrMapOvr>
    <a:masterClrMapping/>
  </p:clrMapOvr>
  <mc:AlternateContent xmlns:mc="http://schemas.openxmlformats.org/markup-compatibility/2006">
    <mc:Choice xmlns:p14="http://schemas.microsoft.com/office/powerpoint/2010/main" Requires="p14">
      <p:transition spd="slow" p14:dur="2000" advTm="24205"/>
    </mc:Choice>
    <mc:Fallback>
      <p:transition spd="slow" advTm="2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222605"/>
            <a:ext cx="5915025" cy="633738"/>
          </a:xfrm>
        </p:spPr>
        <p:txBody>
          <a:bodyPr>
            <a:normAutofit/>
          </a:bodyPr>
          <a:lstStyle/>
          <a:p>
            <a:r>
              <a:rPr lang="en-US" sz="2800" b="1" dirty="0"/>
              <a:t>Milk production</a:t>
            </a:r>
          </a:p>
        </p:txBody>
      </p:sp>
      <p:sp>
        <p:nvSpPr>
          <p:cNvPr id="9" name="Content Placeholder 2"/>
          <p:cNvSpPr txBox="1">
            <a:spLocks/>
          </p:cNvSpPr>
          <p:nvPr/>
        </p:nvSpPr>
        <p:spPr>
          <a:xfrm>
            <a:off x="2957512" y="2904513"/>
            <a:ext cx="3859250"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123372" y="954686"/>
            <a:ext cx="2982685" cy="217842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Use of commercial feeds to </a:t>
            </a:r>
            <a:r>
              <a:rPr lang="en-US" sz="2000" b="1" dirty="0" smtClean="0"/>
              <a:t>supplement the forages </a:t>
            </a:r>
            <a:r>
              <a:rPr lang="en-US" sz="2000" dirty="0" smtClean="0"/>
              <a:t>grown in the farmlands. </a:t>
            </a:r>
          </a:p>
          <a:p>
            <a:pPr marL="0" indent="0" algn="just">
              <a:buFont typeface="Arial" panose="020B0604020202020204" pitchFamily="34" charset="0"/>
              <a:buNone/>
            </a:pPr>
            <a:r>
              <a:rPr lang="en-US" sz="2000" dirty="0" smtClean="0"/>
              <a:t>Sold at the small towns and village </a:t>
            </a:r>
            <a:r>
              <a:rPr lang="en-US" sz="2000" dirty="0" err="1" smtClean="0"/>
              <a:t>centres</a:t>
            </a:r>
            <a:r>
              <a:rPr lang="en-US" sz="2000" dirty="0" smtClean="0"/>
              <a:t>.</a:t>
            </a:r>
          </a:p>
          <a:p>
            <a:pPr marL="0" indent="0" algn="just">
              <a:buFont typeface="Arial" panose="020B0604020202020204" pitchFamily="34" charset="0"/>
              <a:buNone/>
            </a:pPr>
            <a:r>
              <a:rPr lang="en-US" sz="2000" dirty="0" smtClean="0"/>
              <a:t>The photo one of the streets in Githunguri town whose </a:t>
            </a:r>
            <a:r>
              <a:rPr lang="en-US" sz="2000" b="1" dirty="0" smtClean="0"/>
              <a:t>business activities are oriented towards milk production.</a:t>
            </a:r>
          </a:p>
          <a:p>
            <a:pPr marL="0" indent="0" algn="just">
              <a:buFont typeface="Arial" panose="020B0604020202020204" pitchFamily="34" charset="0"/>
              <a:buNone/>
            </a:pPr>
            <a:r>
              <a:rPr lang="en-US" sz="1050" dirty="0" smtClean="0"/>
              <a:t>Source</a:t>
            </a:r>
            <a:r>
              <a:rPr lang="en-US" sz="1050" dirty="0"/>
              <a:t>, Google </a:t>
            </a:r>
            <a:r>
              <a:rPr lang="en-US" sz="1050" dirty="0" smtClean="0"/>
              <a:t>Street view, </a:t>
            </a:r>
            <a:r>
              <a:rPr lang="en-US" sz="1050" dirty="0"/>
              <a:t>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4" name="Content Placeholder 2"/>
          <p:cNvSpPr txBox="1">
            <a:spLocks/>
          </p:cNvSpPr>
          <p:nvPr/>
        </p:nvSpPr>
        <p:spPr>
          <a:xfrm>
            <a:off x="3918875" y="6847772"/>
            <a:ext cx="2897887" cy="164363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b="1" dirty="0" smtClean="0"/>
              <a:t>Sale of hay </a:t>
            </a:r>
            <a:r>
              <a:rPr lang="en-US" sz="2000" dirty="0" smtClean="0"/>
              <a:t>at the road side at </a:t>
            </a:r>
            <a:r>
              <a:rPr lang="en-US" sz="2000" dirty="0" err="1" smtClean="0"/>
              <a:t>Kwamaiko</a:t>
            </a:r>
            <a:r>
              <a:rPr lang="en-US" sz="2000" dirty="0" smtClean="0"/>
              <a:t> village </a:t>
            </a:r>
            <a:r>
              <a:rPr lang="en-US" sz="2000" dirty="0" err="1" smtClean="0"/>
              <a:t>centre</a:t>
            </a:r>
            <a:r>
              <a:rPr lang="en-US" sz="2000" dirty="0" smtClean="0"/>
              <a:t> along the transect. </a:t>
            </a:r>
            <a:endParaRPr lang="en-US" sz="2000" dirty="0"/>
          </a:p>
          <a:p>
            <a:pPr marL="0" indent="0" algn="just">
              <a:buFont typeface="Arial" panose="020B0604020202020204" pitchFamily="34" charset="0"/>
              <a:buNone/>
            </a:pPr>
            <a:endParaRPr lang="en-US" sz="1200" dirty="0"/>
          </a:p>
          <a:p>
            <a:pPr marL="0" indent="0" algn="just">
              <a:buFont typeface="Arial" panose="020B0604020202020204" pitchFamily="34" charset="0"/>
              <a:buNone/>
            </a:pPr>
            <a:r>
              <a:rPr lang="en-US" sz="1200" dirty="0"/>
              <a:t>Source, Google </a:t>
            </a:r>
            <a:r>
              <a:rPr lang="en-US" sz="1200" dirty="0" smtClean="0"/>
              <a:t>Street </a:t>
            </a:r>
            <a:r>
              <a:rPr lang="en-US" sz="1200" dirty="0"/>
              <a:t>view , 2018</a:t>
            </a:r>
          </a:p>
          <a:p>
            <a:pPr marL="0" indent="0" algn="just">
              <a:buFont typeface="Arial" panose="020B0604020202020204" pitchFamily="34" charset="0"/>
              <a:buNone/>
            </a:pPr>
            <a:endParaRPr lang="en-US" sz="18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057" y="730881"/>
            <a:ext cx="3751943" cy="209743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73" y="6592960"/>
            <a:ext cx="3865317" cy="215326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15764"/>
          <a:stretch/>
        </p:blipFill>
        <p:spPr>
          <a:xfrm>
            <a:off x="3126676" y="3746568"/>
            <a:ext cx="3731324" cy="2357341"/>
          </a:xfrm>
          <a:prstGeom prst="rect">
            <a:avLst/>
          </a:prstGeom>
        </p:spPr>
      </p:pic>
      <p:sp>
        <p:nvSpPr>
          <p:cNvPr id="15" name="Content Placeholder 2"/>
          <p:cNvSpPr txBox="1">
            <a:spLocks/>
          </p:cNvSpPr>
          <p:nvPr/>
        </p:nvSpPr>
        <p:spPr>
          <a:xfrm>
            <a:off x="39005" y="4530079"/>
            <a:ext cx="2897887" cy="68586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2000" dirty="0" smtClean="0"/>
              <a:t>A farmer getting </a:t>
            </a:r>
            <a:r>
              <a:rPr lang="en-US" sz="2000" b="1" dirty="0" smtClean="0"/>
              <a:t>hay on loan</a:t>
            </a:r>
            <a:r>
              <a:rPr lang="en-US" sz="2000" dirty="0" smtClean="0"/>
              <a:t> from the Githunguri Dairy Farmers Cooperative Society Ltd. </a:t>
            </a:r>
            <a:endParaRPr lang="en-US" sz="2000" dirty="0"/>
          </a:p>
          <a:p>
            <a:pPr marL="0" indent="0" algn="just">
              <a:buFont typeface="Arial" panose="020B0604020202020204" pitchFamily="34" charset="0"/>
              <a:buNone/>
            </a:pPr>
            <a:endParaRPr lang="en-US" sz="1200" dirty="0"/>
          </a:p>
          <a:p>
            <a:pPr marL="0" indent="0" algn="just">
              <a:buFont typeface="Arial" panose="020B0604020202020204" pitchFamily="34" charset="0"/>
              <a:buNone/>
            </a:pPr>
            <a:r>
              <a:rPr lang="en-US" sz="1200" dirty="0"/>
              <a:t>Source, </a:t>
            </a:r>
            <a:r>
              <a:rPr lang="en-US" sz="1200" dirty="0" smtClean="0"/>
              <a:t>Jackson KAGO, 2019</a:t>
            </a:r>
            <a:endParaRPr lang="en-US" sz="1200" dirty="0"/>
          </a:p>
          <a:p>
            <a:pPr marL="0" indent="0" algn="just">
              <a:buFont typeface="Arial" panose="020B0604020202020204" pitchFamily="34" charset="0"/>
              <a:buNone/>
            </a:pPr>
            <a:endParaRPr lang="en-US" sz="1800" dirty="0"/>
          </a:p>
        </p:txBody>
      </p:sp>
      <p:sp>
        <p:nvSpPr>
          <p:cNvPr id="5" name="Slide Number Placeholder 4"/>
          <p:cNvSpPr>
            <a:spLocks noGrp="1"/>
          </p:cNvSpPr>
          <p:nvPr>
            <p:ph type="sldNum" sz="quarter" idx="12"/>
          </p:nvPr>
        </p:nvSpPr>
        <p:spPr/>
        <p:txBody>
          <a:bodyPr/>
          <a:lstStyle/>
          <a:p>
            <a:fld id="{FB5C81DE-1CFC-4457-B5E7-FD31C75C4B94}" type="slidenum">
              <a:rPr lang="en-US" smtClean="0"/>
              <a:t>10</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1612056601"/>
      </p:ext>
    </p:extLst>
  </p:cSld>
  <p:clrMapOvr>
    <a:masterClrMapping/>
  </p:clrMapOvr>
  <mc:AlternateContent xmlns:mc="http://schemas.openxmlformats.org/markup-compatibility/2006">
    <mc:Choice xmlns:p14="http://schemas.microsoft.com/office/powerpoint/2010/main" Requires="p14">
      <p:transition spd="slow" p14:dur="2000" advTm="58823"/>
    </mc:Choice>
    <mc:Fallback>
      <p:transition spd="slow" advTm="58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948" y="3133717"/>
            <a:ext cx="542210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47650" y="222605"/>
            <a:ext cx="5915025" cy="6337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t>Market Street Githunguri Town</a:t>
            </a:r>
            <a:endParaRPr lang="en-US" sz="2800" b="1" dirty="0"/>
          </a:p>
        </p:txBody>
      </p:sp>
      <p:sp>
        <p:nvSpPr>
          <p:cNvPr id="5" name="Content Placeholder 2"/>
          <p:cNvSpPr txBox="1">
            <a:spLocks/>
          </p:cNvSpPr>
          <p:nvPr/>
        </p:nvSpPr>
        <p:spPr>
          <a:xfrm>
            <a:off x="717948" y="1037991"/>
            <a:ext cx="5263752" cy="164363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With </a:t>
            </a:r>
            <a:r>
              <a:rPr lang="en-US" sz="2000" i="1" dirty="0" smtClean="0"/>
              <a:t>google street view</a:t>
            </a:r>
            <a:r>
              <a:rPr lang="en-US" sz="2000" dirty="0" smtClean="0"/>
              <a:t> I was able to locate </a:t>
            </a:r>
            <a:r>
              <a:rPr lang="en-US" sz="2000" b="1" dirty="0" smtClean="0"/>
              <a:t>18 business activities</a:t>
            </a:r>
            <a:r>
              <a:rPr lang="en-US" sz="2000" dirty="0" smtClean="0"/>
              <a:t> dealing directly with milk production along one street in Githunguri town.</a:t>
            </a:r>
          </a:p>
          <a:p>
            <a:pPr marL="0" indent="0" algn="just">
              <a:buNone/>
            </a:pPr>
            <a:endParaRPr lang="en-US" sz="1200" dirty="0" smtClean="0"/>
          </a:p>
          <a:p>
            <a:pPr marL="0" indent="0" algn="just">
              <a:buNone/>
            </a:pPr>
            <a:r>
              <a:rPr lang="en-US" sz="1200" dirty="0"/>
              <a:t>Source, </a:t>
            </a:r>
            <a:r>
              <a:rPr lang="en-US" sz="1200" dirty="0" smtClean="0"/>
              <a:t>Jackson KAGO adapted from Google Maps, 2019</a:t>
            </a:r>
            <a:endParaRPr lang="en-US" sz="1200" dirty="0"/>
          </a:p>
          <a:p>
            <a:pPr marL="0" indent="0" algn="just">
              <a:buFont typeface="Arial" panose="020B0604020202020204" pitchFamily="34" charset="0"/>
              <a:buNone/>
            </a:pPr>
            <a:endParaRPr lang="en-US" sz="1800" dirty="0"/>
          </a:p>
        </p:txBody>
      </p:sp>
      <p:sp>
        <p:nvSpPr>
          <p:cNvPr id="2" name="Slide Number Placeholder 1"/>
          <p:cNvSpPr>
            <a:spLocks noGrp="1"/>
          </p:cNvSpPr>
          <p:nvPr>
            <p:ph type="sldNum" sz="quarter" idx="12"/>
          </p:nvPr>
        </p:nvSpPr>
        <p:spPr/>
        <p:txBody>
          <a:bodyPr/>
          <a:lstStyle/>
          <a:p>
            <a:fld id="{FB5C81DE-1CFC-4457-B5E7-FD31C75C4B94}" type="slidenum">
              <a:rPr lang="en-US" smtClean="0"/>
              <a:t>11</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780226987"/>
      </p:ext>
    </p:extLst>
  </p:cSld>
  <p:clrMapOvr>
    <a:masterClrMapping/>
  </p:clrMapOvr>
  <mc:AlternateContent xmlns:mc="http://schemas.openxmlformats.org/markup-compatibility/2006">
    <mc:Choice xmlns:p14="http://schemas.microsoft.com/office/powerpoint/2010/main" Requires="p14">
      <p:transition spd="slow" p14:dur="2000" advTm="32928"/>
    </mc:Choice>
    <mc:Fallback>
      <p:transition spd="slow" advTm="32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22605"/>
            <a:ext cx="5915025" cy="633738"/>
          </a:xfrm>
        </p:spPr>
        <p:txBody>
          <a:bodyPr>
            <a:normAutofit/>
          </a:bodyPr>
          <a:lstStyle/>
          <a:p>
            <a:r>
              <a:rPr lang="en-US" sz="2800" b="1" dirty="0"/>
              <a:t>Milk production</a:t>
            </a:r>
          </a:p>
        </p:txBody>
      </p:sp>
      <p:sp>
        <p:nvSpPr>
          <p:cNvPr id="9" name="Content Placeholder 2"/>
          <p:cNvSpPr txBox="1">
            <a:spLocks/>
          </p:cNvSpPr>
          <p:nvPr/>
        </p:nvSpPr>
        <p:spPr>
          <a:xfrm>
            <a:off x="2957512" y="2904513"/>
            <a:ext cx="3859250"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257175" y="856343"/>
            <a:ext cx="2731974" cy="18392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b="1" dirty="0" smtClean="0"/>
              <a:t>Waste from markets and industries </a:t>
            </a:r>
            <a:r>
              <a:rPr lang="en-US" sz="2000" dirty="0" smtClean="0"/>
              <a:t>are a source of feeds for dairy cattle. Kenya Breweries Ltd sells to farmers brewers waste (spent grains) locally known as </a:t>
            </a:r>
            <a:r>
              <a:rPr lang="en-US" sz="2000" i="1" dirty="0" smtClean="0"/>
              <a:t>Machicha</a:t>
            </a:r>
            <a:r>
              <a:rPr lang="en-US" sz="2000" dirty="0" smtClean="0"/>
              <a:t>.</a:t>
            </a:r>
          </a:p>
          <a:p>
            <a:pPr marL="0" indent="0" algn="just">
              <a:buFont typeface="Arial" panose="020B0604020202020204" pitchFamily="34" charset="0"/>
              <a:buNone/>
            </a:pPr>
            <a:r>
              <a:rPr lang="en-US" sz="2000" dirty="0" smtClean="0"/>
              <a:t>The photo show a lorry waiting to get the waste from the factory and other pick up vans waiting for their turn</a:t>
            </a:r>
          </a:p>
          <a:p>
            <a:pPr marL="0" indent="0" algn="just">
              <a:buFont typeface="Arial" panose="020B0604020202020204" pitchFamily="34" charset="0"/>
              <a:buNone/>
            </a:pPr>
            <a:r>
              <a:rPr lang="en-US" sz="1050" dirty="0" smtClean="0"/>
              <a:t>Source</a:t>
            </a:r>
            <a:r>
              <a:rPr lang="en-US" sz="1050" dirty="0"/>
              <a:t>, Google </a:t>
            </a:r>
            <a:r>
              <a:rPr lang="en-US" sz="1050" dirty="0" smtClean="0"/>
              <a:t>Street view, </a:t>
            </a:r>
            <a:r>
              <a:rPr lang="en-US" sz="1050" dirty="0"/>
              <a:t>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3" name="Slide Number Placeholder 2"/>
          <p:cNvSpPr>
            <a:spLocks noGrp="1"/>
          </p:cNvSpPr>
          <p:nvPr>
            <p:ph type="sldNum" sz="quarter" idx="12"/>
          </p:nvPr>
        </p:nvSpPr>
        <p:spPr/>
        <p:txBody>
          <a:bodyPr/>
          <a:lstStyle/>
          <a:p>
            <a:fld id="{FB5C81DE-1CFC-4457-B5E7-FD31C75C4B94}" type="slidenum">
              <a:rPr lang="en-US" smtClean="0"/>
              <a:t>12</a:t>
            </a:fld>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412" y="700150"/>
            <a:ext cx="3109101" cy="169938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7412" y="2470527"/>
            <a:ext cx="3109101" cy="17023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7412" y="4360301"/>
            <a:ext cx="3106681" cy="2330011"/>
          </a:xfrm>
          <a:prstGeom prst="rect">
            <a:avLst/>
          </a:prstGeom>
        </p:spPr>
      </p:pic>
      <p:sp>
        <p:nvSpPr>
          <p:cNvPr id="15" name="Content Placeholder 2"/>
          <p:cNvSpPr txBox="1">
            <a:spLocks/>
          </p:cNvSpPr>
          <p:nvPr/>
        </p:nvSpPr>
        <p:spPr>
          <a:xfrm>
            <a:off x="257175" y="5238270"/>
            <a:ext cx="2857869" cy="462552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err="1" smtClean="0"/>
              <a:t>Githurai</a:t>
            </a:r>
            <a:r>
              <a:rPr lang="en-US" sz="2000" dirty="0" smtClean="0"/>
              <a:t> market is one of the largest food markets located at the periphery of Nairobi. It stocks produce from the agricultural rich Mt. Kenya Highlands, and is strategically located along </a:t>
            </a:r>
            <a:r>
              <a:rPr lang="en-US" sz="2000" dirty="0" err="1" smtClean="0"/>
              <a:t>Thika</a:t>
            </a:r>
            <a:r>
              <a:rPr lang="en-US" sz="2000" dirty="0" smtClean="0"/>
              <a:t> road.</a:t>
            </a:r>
          </a:p>
          <a:p>
            <a:pPr marL="0" indent="0" algn="just">
              <a:buFont typeface="Arial" panose="020B0604020202020204" pitchFamily="34" charset="0"/>
              <a:buNone/>
            </a:pPr>
            <a:endParaRPr lang="en-US" sz="2000" dirty="0" smtClean="0"/>
          </a:p>
          <a:p>
            <a:pPr marL="0" indent="0" algn="just">
              <a:buFont typeface="Arial" panose="020B0604020202020204" pitchFamily="34" charset="0"/>
              <a:buNone/>
            </a:pPr>
            <a:r>
              <a:rPr lang="en-US" sz="2000" dirty="0" smtClean="0"/>
              <a:t>A </a:t>
            </a:r>
            <a:r>
              <a:rPr lang="en-US" sz="2000" dirty="0"/>
              <a:t>kiosk located at the edge of </a:t>
            </a:r>
            <a:r>
              <a:rPr lang="en-US" sz="2000" dirty="0" smtClean="0"/>
              <a:t>an urban plot for sale of milk.</a:t>
            </a:r>
          </a:p>
          <a:p>
            <a:pPr marL="0" indent="0" algn="just">
              <a:buFont typeface="Arial" panose="020B0604020202020204" pitchFamily="34" charset="0"/>
              <a:buNone/>
            </a:pPr>
            <a:r>
              <a:rPr lang="en-US" sz="1050" dirty="0" smtClean="0"/>
              <a:t>Source</a:t>
            </a:r>
            <a:r>
              <a:rPr lang="en-US" sz="1050" dirty="0"/>
              <a:t>, </a:t>
            </a:r>
            <a:r>
              <a:rPr lang="en-US" sz="1050" dirty="0" smtClean="0"/>
              <a:t>Jackson KAGO, 2019</a:t>
            </a:r>
            <a:endParaRPr lang="en-US" sz="1050" dirty="0"/>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t="38246"/>
          <a:stretch/>
        </p:blipFill>
        <p:spPr>
          <a:xfrm>
            <a:off x="3274994" y="6772275"/>
            <a:ext cx="3109099" cy="255999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109607815"/>
      </p:ext>
    </p:extLst>
  </p:cSld>
  <p:clrMapOvr>
    <a:masterClrMapping/>
  </p:clrMapOvr>
  <mc:AlternateContent xmlns:mc="http://schemas.openxmlformats.org/markup-compatibility/2006">
    <mc:Choice xmlns:p14="http://schemas.microsoft.com/office/powerpoint/2010/main" Requires="p14">
      <p:transition spd="slow" p14:dur="2000" advTm="129362"/>
    </mc:Choice>
    <mc:Fallback>
      <p:transition spd="slow" advTm="12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22605"/>
            <a:ext cx="5915025" cy="633738"/>
          </a:xfrm>
        </p:spPr>
        <p:txBody>
          <a:bodyPr>
            <a:normAutofit/>
          </a:bodyPr>
          <a:lstStyle/>
          <a:p>
            <a:r>
              <a:rPr lang="en-US" sz="2800" b="1" dirty="0"/>
              <a:t>Milk production</a:t>
            </a:r>
          </a:p>
        </p:txBody>
      </p:sp>
      <p:sp>
        <p:nvSpPr>
          <p:cNvPr id="9" name="Content Placeholder 2"/>
          <p:cNvSpPr txBox="1">
            <a:spLocks/>
          </p:cNvSpPr>
          <p:nvPr/>
        </p:nvSpPr>
        <p:spPr>
          <a:xfrm>
            <a:off x="2957512" y="2904513"/>
            <a:ext cx="3859250"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225538" y="784050"/>
            <a:ext cx="2731974" cy="262174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Pulp waste from the processing of pineapples in </a:t>
            </a:r>
            <a:r>
              <a:rPr lang="en-US" sz="2000" dirty="0" err="1" smtClean="0"/>
              <a:t>Thika</a:t>
            </a:r>
            <a:r>
              <a:rPr lang="en-US" sz="2000" dirty="0" smtClean="0"/>
              <a:t> town is also one of the feeds that farmers use. </a:t>
            </a:r>
          </a:p>
          <a:p>
            <a:pPr marL="0" indent="0" algn="just">
              <a:buFont typeface="Arial" panose="020B0604020202020204" pitchFamily="34" charset="0"/>
              <a:buNone/>
            </a:pPr>
            <a:r>
              <a:rPr lang="en-US" sz="2000" dirty="0" smtClean="0"/>
              <a:t>This is a photo of pineapple pulp being sold at the side of the road near Githunguri town. The vendor also stocks hay. </a:t>
            </a:r>
          </a:p>
          <a:p>
            <a:pPr marL="0" indent="0" algn="just">
              <a:buFont typeface="Arial" panose="020B0604020202020204" pitchFamily="34" charset="0"/>
              <a:buNone/>
            </a:pPr>
            <a:r>
              <a:rPr lang="en-US" sz="1050" dirty="0" smtClean="0"/>
              <a:t>Source</a:t>
            </a:r>
            <a:r>
              <a:rPr lang="en-US" sz="1050" dirty="0"/>
              <a:t>, Google </a:t>
            </a:r>
            <a:r>
              <a:rPr lang="en-US" sz="1050" dirty="0" smtClean="0"/>
              <a:t>Street view, </a:t>
            </a:r>
            <a:r>
              <a:rPr lang="en-US" sz="1050" dirty="0"/>
              <a:t>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3" name="Slide Number Placeholder 2"/>
          <p:cNvSpPr>
            <a:spLocks noGrp="1"/>
          </p:cNvSpPr>
          <p:nvPr>
            <p:ph type="sldNum" sz="quarter" idx="12"/>
          </p:nvPr>
        </p:nvSpPr>
        <p:spPr/>
        <p:txBody>
          <a:bodyPr/>
          <a:lstStyle/>
          <a:p>
            <a:fld id="{FB5C81DE-1CFC-4457-B5E7-FD31C75C4B94}" type="slidenum">
              <a:rPr lang="en-US" smtClean="0"/>
              <a:t>13</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7512" y="1060133"/>
            <a:ext cx="3900488" cy="2141872"/>
          </a:xfrm>
          <a:prstGeom prst="rect">
            <a:avLst/>
          </a:prstGeom>
        </p:spPr>
      </p:pic>
      <p:sp>
        <p:nvSpPr>
          <p:cNvPr id="13" name="Content Placeholder 2"/>
          <p:cNvSpPr txBox="1">
            <a:spLocks/>
          </p:cNvSpPr>
          <p:nvPr/>
        </p:nvSpPr>
        <p:spPr>
          <a:xfrm>
            <a:off x="225538" y="4422694"/>
            <a:ext cx="2630374" cy="164363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Sale of chicken waste along the road in the town </a:t>
            </a:r>
            <a:r>
              <a:rPr lang="en-US" sz="2000" dirty="0" err="1" smtClean="0"/>
              <a:t>centres</a:t>
            </a:r>
            <a:r>
              <a:rPr lang="en-US" sz="2000" dirty="0" smtClean="0"/>
              <a:t>.</a:t>
            </a:r>
          </a:p>
          <a:p>
            <a:pPr marL="0" indent="0" algn="just">
              <a:buNone/>
            </a:pPr>
            <a:endParaRPr lang="en-US" sz="1200" dirty="0" smtClean="0"/>
          </a:p>
          <a:p>
            <a:pPr marL="0" indent="0" algn="just">
              <a:buNone/>
            </a:pPr>
            <a:r>
              <a:rPr lang="en-US" sz="1200" dirty="0"/>
              <a:t>Source, Google Street view , 2018</a:t>
            </a:r>
          </a:p>
          <a:p>
            <a:pPr marL="0" indent="0" algn="just">
              <a:buFont typeface="Arial" panose="020B0604020202020204" pitchFamily="34" charset="0"/>
              <a:buNone/>
            </a:pPr>
            <a:endParaRPr lang="en-US" sz="1800"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7202" y="3766885"/>
            <a:ext cx="3900488" cy="223098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6893" y="6674778"/>
            <a:ext cx="3921107" cy="2142959"/>
          </a:xfrm>
          <a:prstGeom prst="rect">
            <a:avLst/>
          </a:prstGeom>
        </p:spPr>
      </p:pic>
      <p:sp>
        <p:nvSpPr>
          <p:cNvPr id="15" name="Content Placeholder 2"/>
          <p:cNvSpPr txBox="1">
            <a:spLocks/>
          </p:cNvSpPr>
          <p:nvPr/>
        </p:nvSpPr>
        <p:spPr>
          <a:xfrm>
            <a:off x="112997" y="6801875"/>
            <a:ext cx="2630374" cy="164363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Sale of hay at the roadside in </a:t>
            </a:r>
            <a:r>
              <a:rPr lang="en-US" sz="2000" dirty="0" err="1" smtClean="0"/>
              <a:t>Githiga</a:t>
            </a:r>
            <a:r>
              <a:rPr lang="en-US" sz="2000" dirty="0" smtClean="0"/>
              <a:t> village </a:t>
            </a:r>
            <a:r>
              <a:rPr lang="en-US" sz="2000" dirty="0" err="1" smtClean="0"/>
              <a:t>centre</a:t>
            </a:r>
            <a:r>
              <a:rPr lang="en-US" sz="2000" dirty="0" smtClean="0"/>
              <a:t>.</a:t>
            </a:r>
          </a:p>
          <a:p>
            <a:pPr marL="0" indent="0" algn="just">
              <a:buNone/>
            </a:pPr>
            <a:endParaRPr lang="en-US" sz="1200" dirty="0" smtClean="0"/>
          </a:p>
          <a:p>
            <a:pPr marL="0" indent="0" algn="just">
              <a:buNone/>
            </a:pPr>
            <a:r>
              <a:rPr lang="en-US" sz="1200" dirty="0"/>
              <a:t>Source, Google Street view , 2018</a:t>
            </a:r>
          </a:p>
          <a:p>
            <a:pPr marL="0" indent="0" algn="just">
              <a:buFont typeface="Arial" panose="020B0604020202020204" pitchFamily="34" charset="0"/>
              <a:buNone/>
            </a:pPr>
            <a:endParaRPr 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446345341"/>
      </p:ext>
    </p:extLst>
  </p:cSld>
  <p:clrMapOvr>
    <a:masterClrMapping/>
  </p:clrMapOvr>
  <mc:AlternateContent xmlns:mc="http://schemas.openxmlformats.org/markup-compatibility/2006">
    <mc:Choice xmlns:p14="http://schemas.microsoft.com/office/powerpoint/2010/main" Requires="p14">
      <p:transition spd="slow" p14:dur="2000" advTm="64166"/>
    </mc:Choice>
    <mc:Fallback>
      <p:transition spd="slow" advTm="6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22605"/>
            <a:ext cx="5915025" cy="633738"/>
          </a:xfrm>
        </p:spPr>
        <p:txBody>
          <a:bodyPr>
            <a:normAutofit/>
          </a:bodyPr>
          <a:lstStyle/>
          <a:p>
            <a:r>
              <a:rPr lang="en-US" sz="2800" b="1" dirty="0"/>
              <a:t>Milk production</a:t>
            </a:r>
          </a:p>
        </p:txBody>
      </p:sp>
      <p:sp>
        <p:nvSpPr>
          <p:cNvPr id="9" name="Content Placeholder 2"/>
          <p:cNvSpPr txBox="1">
            <a:spLocks/>
          </p:cNvSpPr>
          <p:nvPr/>
        </p:nvSpPr>
        <p:spPr>
          <a:xfrm>
            <a:off x="2957512" y="2904513"/>
            <a:ext cx="3859250"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157369" y="2569388"/>
            <a:ext cx="2731974" cy="18392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Various modes of transportation are used to transport animal feeds </a:t>
            </a:r>
          </a:p>
          <a:p>
            <a:pPr marL="0" indent="0" algn="just">
              <a:buFont typeface="Arial" panose="020B0604020202020204" pitchFamily="34" charset="0"/>
              <a:buNone/>
            </a:pPr>
            <a:endParaRPr lang="en-US" sz="2000" dirty="0"/>
          </a:p>
          <a:p>
            <a:pPr marL="0" indent="0" algn="just">
              <a:buFont typeface="Arial" panose="020B0604020202020204" pitchFamily="34" charset="0"/>
              <a:buNone/>
            </a:pPr>
            <a:r>
              <a:rPr lang="en-US" sz="2000" dirty="0" smtClean="0"/>
              <a:t>Use of the motorbike has gained popularity.</a:t>
            </a:r>
          </a:p>
          <a:p>
            <a:pPr marL="0" indent="0" algn="just">
              <a:buFont typeface="Arial" panose="020B0604020202020204" pitchFamily="34" charset="0"/>
              <a:buNone/>
            </a:pPr>
            <a:endParaRPr lang="en-US" sz="2000" dirty="0"/>
          </a:p>
          <a:p>
            <a:pPr marL="0" indent="0" algn="just">
              <a:buFont typeface="Arial" panose="020B0604020202020204" pitchFamily="34" charset="0"/>
              <a:buNone/>
            </a:pPr>
            <a:r>
              <a:rPr lang="en-US" sz="2000" dirty="0" smtClean="0"/>
              <a:t>Farmers can call the motor bike (</a:t>
            </a:r>
            <a:r>
              <a:rPr lang="en-US" sz="2000" dirty="0" err="1" smtClean="0"/>
              <a:t>boda</a:t>
            </a:r>
            <a:r>
              <a:rPr lang="en-US" sz="2000" dirty="0" smtClean="0"/>
              <a:t> </a:t>
            </a:r>
            <a:r>
              <a:rPr lang="en-US" sz="2000" dirty="0" err="1" smtClean="0"/>
              <a:t>boda</a:t>
            </a:r>
            <a:r>
              <a:rPr lang="en-US" sz="2000" dirty="0" smtClean="0"/>
              <a:t>) transporter and request them to ferry animal feeds, while they make payment to the seller through mobile money transfer (</a:t>
            </a:r>
            <a:r>
              <a:rPr lang="en-US" sz="2000" dirty="0" err="1" smtClean="0"/>
              <a:t>Mpesa</a:t>
            </a:r>
            <a:r>
              <a:rPr lang="en-US" sz="2000" dirty="0" smtClean="0"/>
              <a:t>). </a:t>
            </a:r>
          </a:p>
          <a:p>
            <a:pPr marL="0" indent="0" algn="just">
              <a:buFont typeface="Arial" panose="020B0604020202020204" pitchFamily="34" charset="0"/>
              <a:buNone/>
            </a:pPr>
            <a:endParaRPr lang="en-US" sz="2000" dirty="0" smtClean="0"/>
          </a:p>
          <a:p>
            <a:pPr marL="0" indent="0" algn="just">
              <a:buNone/>
            </a:pPr>
            <a:r>
              <a:rPr lang="en-US" sz="1050" dirty="0"/>
              <a:t>Source, Jackson KAGO, 2019</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1374" y="828365"/>
            <a:ext cx="3846626" cy="28849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2685" y="6580584"/>
            <a:ext cx="3900488" cy="292536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4443" y="3781531"/>
            <a:ext cx="3900488" cy="2600325"/>
          </a:xfrm>
          <a:prstGeom prst="rect">
            <a:avLst/>
          </a:prstGeom>
        </p:spPr>
      </p:pic>
      <p:sp>
        <p:nvSpPr>
          <p:cNvPr id="3" name="Slide Number Placeholder 2"/>
          <p:cNvSpPr>
            <a:spLocks noGrp="1"/>
          </p:cNvSpPr>
          <p:nvPr>
            <p:ph type="sldNum" sz="quarter" idx="12"/>
          </p:nvPr>
        </p:nvSpPr>
        <p:spPr/>
        <p:txBody>
          <a:bodyPr/>
          <a:lstStyle/>
          <a:p>
            <a:fld id="{FB5C81DE-1CFC-4457-B5E7-FD31C75C4B94}" type="slidenum">
              <a:rPr lang="en-US" smtClean="0"/>
              <a:t>14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552266883"/>
      </p:ext>
    </p:extLst>
  </p:cSld>
  <p:clrMapOvr>
    <a:masterClrMapping/>
  </p:clrMapOvr>
  <mc:AlternateContent xmlns:mc="http://schemas.openxmlformats.org/markup-compatibility/2006">
    <mc:Choice xmlns:p14="http://schemas.microsoft.com/office/powerpoint/2010/main" Requires="p14">
      <p:transition spd="slow" p14:dur="2000" advTm="44119"/>
    </mc:Choice>
    <mc:Fallback>
      <p:transition spd="slow" advTm="4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22605"/>
            <a:ext cx="5915025" cy="633738"/>
          </a:xfrm>
        </p:spPr>
        <p:txBody>
          <a:bodyPr>
            <a:normAutofit/>
          </a:bodyPr>
          <a:lstStyle/>
          <a:p>
            <a:r>
              <a:rPr lang="en-US" sz="2800" b="1" dirty="0"/>
              <a:t>Milk </a:t>
            </a:r>
            <a:r>
              <a:rPr lang="en-US" sz="2800" b="1" dirty="0" smtClean="0"/>
              <a:t>Collection</a:t>
            </a:r>
            <a:endParaRPr lang="en-US" sz="2800" b="1" dirty="0"/>
          </a:p>
        </p:txBody>
      </p:sp>
      <p:sp>
        <p:nvSpPr>
          <p:cNvPr id="9" name="Content Placeholder 2"/>
          <p:cNvSpPr txBox="1">
            <a:spLocks/>
          </p:cNvSpPr>
          <p:nvPr/>
        </p:nvSpPr>
        <p:spPr>
          <a:xfrm>
            <a:off x="2957512" y="2904513"/>
            <a:ext cx="3859250"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171449" y="762922"/>
            <a:ext cx="3471377" cy="18392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Non-motorized modes of transportation since the milk collection </a:t>
            </a:r>
            <a:r>
              <a:rPr lang="en-US" sz="2000" dirty="0" err="1" smtClean="0"/>
              <a:t>centres</a:t>
            </a:r>
            <a:r>
              <a:rPr lang="en-US" sz="2000" dirty="0" smtClean="0"/>
              <a:t> are located within a kilometer radius.</a:t>
            </a:r>
          </a:p>
          <a:p>
            <a:pPr marL="0" indent="0" algn="just">
              <a:buFont typeface="Arial" panose="020B0604020202020204" pitchFamily="34" charset="0"/>
              <a:buNone/>
            </a:pPr>
            <a:r>
              <a:rPr lang="en-US" sz="2000" dirty="0" smtClean="0"/>
              <a:t>This is a photo of Githunguri town milk collection </a:t>
            </a:r>
            <a:r>
              <a:rPr lang="en-US" sz="2000" dirty="0" err="1" smtClean="0"/>
              <a:t>centre</a:t>
            </a:r>
            <a:r>
              <a:rPr lang="en-US" sz="2000" dirty="0" smtClean="0"/>
              <a:t>. </a:t>
            </a:r>
            <a:endParaRPr lang="en-US" sz="2000" dirty="0"/>
          </a:p>
          <a:p>
            <a:pPr marL="0" indent="0" algn="just">
              <a:buFont typeface="Arial" panose="020B0604020202020204" pitchFamily="34" charset="0"/>
              <a:buNone/>
            </a:pPr>
            <a:endParaRPr lang="en-US" sz="1200" dirty="0" smtClean="0"/>
          </a:p>
          <a:p>
            <a:pPr marL="0" indent="0" algn="just">
              <a:buNone/>
            </a:pPr>
            <a:r>
              <a:rPr lang="en-US" sz="1050" dirty="0"/>
              <a:t>Source, Google Street view, 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1733" y="660315"/>
            <a:ext cx="3033697" cy="16853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 y="3447462"/>
            <a:ext cx="3257498" cy="1785206"/>
          </a:xfrm>
          <a:prstGeom prst="rect">
            <a:avLst/>
          </a:prstGeom>
        </p:spPr>
      </p:pic>
      <p:sp>
        <p:nvSpPr>
          <p:cNvPr id="10" name="Content Placeholder 2"/>
          <p:cNvSpPr txBox="1">
            <a:spLocks/>
          </p:cNvSpPr>
          <p:nvPr/>
        </p:nvSpPr>
        <p:spPr>
          <a:xfrm>
            <a:off x="3841733" y="3278806"/>
            <a:ext cx="2786062" cy="11127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1800" dirty="0" err="1" smtClean="0"/>
              <a:t>Matuguta</a:t>
            </a:r>
            <a:r>
              <a:rPr lang="en-US" sz="1800" dirty="0" smtClean="0"/>
              <a:t> Milk Collection Centre.</a:t>
            </a:r>
            <a:endParaRPr lang="en-US" sz="1800" dirty="0"/>
          </a:p>
          <a:p>
            <a:pPr marL="0" indent="0" algn="just">
              <a:buFont typeface="Arial" panose="020B0604020202020204" pitchFamily="34" charset="0"/>
              <a:buNone/>
            </a:pPr>
            <a:r>
              <a:rPr lang="en-US" sz="1200" dirty="0" smtClean="0"/>
              <a:t>. </a:t>
            </a:r>
          </a:p>
          <a:p>
            <a:pPr marL="0" indent="0" algn="just">
              <a:buNone/>
            </a:pPr>
            <a:r>
              <a:rPr lang="en-US" sz="1050" dirty="0"/>
              <a:t>Source, Google Street view, 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4101" y="5081694"/>
            <a:ext cx="3281329" cy="183639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049" y="7675548"/>
            <a:ext cx="3477778" cy="1865354"/>
          </a:xfrm>
          <a:prstGeom prst="rect">
            <a:avLst/>
          </a:prstGeom>
        </p:spPr>
      </p:pic>
      <p:sp>
        <p:nvSpPr>
          <p:cNvPr id="13" name="Content Placeholder 2"/>
          <p:cNvSpPr txBox="1">
            <a:spLocks/>
          </p:cNvSpPr>
          <p:nvPr/>
        </p:nvSpPr>
        <p:spPr>
          <a:xfrm>
            <a:off x="295275" y="5640505"/>
            <a:ext cx="2786062" cy="10043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Farmers transporting milk to the collection </a:t>
            </a:r>
            <a:r>
              <a:rPr lang="en-US" sz="2000" dirty="0" err="1" smtClean="0"/>
              <a:t>centre</a:t>
            </a:r>
            <a:endParaRPr lang="en-US" sz="2000" dirty="0"/>
          </a:p>
          <a:p>
            <a:pPr marL="0" indent="0" algn="just">
              <a:buFont typeface="Arial" panose="020B0604020202020204" pitchFamily="34" charset="0"/>
              <a:buNone/>
            </a:pPr>
            <a:r>
              <a:rPr lang="en-US" sz="1200" dirty="0" smtClean="0"/>
              <a:t>. </a:t>
            </a:r>
          </a:p>
          <a:p>
            <a:pPr marL="0" indent="0" algn="just">
              <a:buNone/>
            </a:pPr>
            <a:r>
              <a:rPr lang="en-US" sz="1050" dirty="0"/>
              <a:t>Source, Google Street view, 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4" name="Content Placeholder 2"/>
          <p:cNvSpPr txBox="1">
            <a:spLocks/>
          </p:cNvSpPr>
          <p:nvPr/>
        </p:nvSpPr>
        <p:spPr>
          <a:xfrm>
            <a:off x="3841733" y="7909407"/>
            <a:ext cx="2786062" cy="10043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Farmers transporting milk to the collection </a:t>
            </a:r>
            <a:r>
              <a:rPr lang="en-US" sz="2000" dirty="0" err="1" smtClean="0"/>
              <a:t>centre</a:t>
            </a:r>
            <a:endParaRPr lang="en-US" sz="2000" dirty="0"/>
          </a:p>
          <a:p>
            <a:pPr marL="0" indent="0" algn="just">
              <a:buFont typeface="Arial" panose="020B0604020202020204" pitchFamily="34" charset="0"/>
              <a:buNone/>
            </a:pPr>
            <a:r>
              <a:rPr lang="en-US" sz="1200" dirty="0" smtClean="0"/>
              <a:t>. </a:t>
            </a:r>
          </a:p>
          <a:p>
            <a:pPr marL="0" indent="0" algn="just">
              <a:buNone/>
            </a:pPr>
            <a:r>
              <a:rPr lang="en-US" sz="1050" dirty="0"/>
              <a:t>Source, Google Street view, 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5" name="Slide Number Placeholder 14"/>
          <p:cNvSpPr>
            <a:spLocks noGrp="1"/>
          </p:cNvSpPr>
          <p:nvPr>
            <p:ph type="sldNum" sz="quarter" idx="12"/>
          </p:nvPr>
        </p:nvSpPr>
        <p:spPr/>
        <p:txBody>
          <a:bodyPr/>
          <a:lstStyle/>
          <a:p>
            <a:fld id="{FB5C81DE-1CFC-4457-B5E7-FD31C75C4B94}" type="slidenum">
              <a:rPr lang="en-US" smtClean="0"/>
              <a:t>15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2377534040"/>
      </p:ext>
    </p:extLst>
  </p:cSld>
  <p:clrMapOvr>
    <a:masterClrMapping/>
  </p:clrMapOvr>
  <mc:AlternateContent xmlns:mc="http://schemas.openxmlformats.org/markup-compatibility/2006">
    <mc:Choice xmlns:p14="http://schemas.microsoft.com/office/powerpoint/2010/main" Requires="p14">
      <p:transition spd="slow" p14:dur="2000" advTm="82869"/>
    </mc:Choice>
    <mc:Fallback>
      <p:transition spd="slow" advTm="8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22605"/>
            <a:ext cx="5915025" cy="633738"/>
          </a:xfrm>
        </p:spPr>
        <p:txBody>
          <a:bodyPr>
            <a:normAutofit/>
          </a:bodyPr>
          <a:lstStyle/>
          <a:p>
            <a:r>
              <a:rPr lang="en-US" sz="2800" b="1" dirty="0"/>
              <a:t>Milk </a:t>
            </a:r>
            <a:r>
              <a:rPr lang="en-US" sz="2800" b="1" dirty="0" smtClean="0"/>
              <a:t>Processing</a:t>
            </a:r>
            <a:endParaRPr lang="en-US" sz="2800" b="1" dirty="0"/>
          </a:p>
        </p:txBody>
      </p:sp>
      <p:sp>
        <p:nvSpPr>
          <p:cNvPr id="9" name="Content Placeholder 2"/>
          <p:cNvSpPr txBox="1">
            <a:spLocks/>
          </p:cNvSpPr>
          <p:nvPr/>
        </p:nvSpPr>
        <p:spPr>
          <a:xfrm>
            <a:off x="3738633" y="3411447"/>
            <a:ext cx="3078129"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171449" y="762922"/>
            <a:ext cx="3401573" cy="18392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Milk processing is done by </a:t>
            </a:r>
            <a:r>
              <a:rPr lang="en-US" sz="2000" b="1" dirty="0" smtClean="0"/>
              <a:t>licensed cottage and large private or public co-operative owned processors</a:t>
            </a:r>
            <a:r>
              <a:rPr lang="en-US" sz="2000" dirty="0" smtClean="0"/>
              <a:t>. This is a photo of </a:t>
            </a:r>
            <a:r>
              <a:rPr lang="en-US" sz="2000" dirty="0"/>
              <a:t>Pascha Uplands Premium Dairies &amp; Foods </a:t>
            </a:r>
            <a:r>
              <a:rPr lang="en-US" sz="2000" dirty="0" smtClean="0"/>
              <a:t>Ltd a private processing company located in </a:t>
            </a:r>
            <a:r>
              <a:rPr lang="en-US" sz="2000" dirty="0" err="1" smtClean="0"/>
              <a:t>Kagwe</a:t>
            </a:r>
            <a:r>
              <a:rPr lang="en-US" sz="2000" dirty="0" smtClean="0"/>
              <a:t>, near Githunguri. </a:t>
            </a:r>
          </a:p>
          <a:p>
            <a:pPr marL="0" indent="0" algn="just">
              <a:buNone/>
            </a:pPr>
            <a:r>
              <a:rPr lang="en-US" sz="1050" dirty="0"/>
              <a:t>Source, </a:t>
            </a:r>
            <a:r>
              <a:rPr lang="en-US" sz="1050" dirty="0" smtClean="0"/>
              <a:t>Jackson KAGO, 2019</a:t>
            </a:r>
            <a:endParaRPr lang="en-US" sz="1050" dirty="0"/>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0" name="Content Placeholder 2"/>
          <p:cNvSpPr txBox="1">
            <a:spLocks/>
          </p:cNvSpPr>
          <p:nvPr/>
        </p:nvSpPr>
        <p:spPr>
          <a:xfrm>
            <a:off x="3728742" y="3217217"/>
            <a:ext cx="2786062" cy="10043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These are photos of a cottage milk processing business located 1 kilometer from Githunguri town. </a:t>
            </a:r>
            <a:r>
              <a:rPr lang="en-US" sz="2000" b="1" dirty="0" smtClean="0"/>
              <a:t>The owner uses firewood to pasteurize the milk</a:t>
            </a:r>
            <a:r>
              <a:rPr lang="en-US" sz="2000" dirty="0" smtClean="0"/>
              <a:t>. </a:t>
            </a:r>
          </a:p>
          <a:p>
            <a:pPr marL="0" indent="0" algn="just">
              <a:buFont typeface="Arial" panose="020B0604020202020204" pitchFamily="34" charset="0"/>
              <a:buNone/>
            </a:pPr>
            <a:r>
              <a:rPr lang="en-US" sz="2000" dirty="0" smtClean="0"/>
              <a:t>He </a:t>
            </a:r>
            <a:r>
              <a:rPr lang="en-US" sz="2000" b="1" dirty="0" smtClean="0"/>
              <a:t>sells</a:t>
            </a:r>
            <a:r>
              <a:rPr lang="en-US" sz="2000" dirty="0" smtClean="0"/>
              <a:t> his milk at two outlets in Githunguri and </a:t>
            </a:r>
            <a:r>
              <a:rPr lang="en-US" sz="2000" dirty="0" err="1" smtClean="0"/>
              <a:t>Kiambu</a:t>
            </a:r>
            <a:r>
              <a:rPr lang="en-US" sz="2000" dirty="0" smtClean="0"/>
              <a:t> town where he operates a </a:t>
            </a:r>
            <a:r>
              <a:rPr lang="en-US" sz="2000" b="1" dirty="0" smtClean="0"/>
              <a:t>Milk Dispensing Machine</a:t>
            </a:r>
            <a:r>
              <a:rPr lang="en-US" sz="2000" dirty="0" smtClean="0"/>
              <a:t>.</a:t>
            </a:r>
          </a:p>
          <a:p>
            <a:pPr marL="0" indent="0" algn="just">
              <a:buFont typeface="Arial" panose="020B0604020202020204" pitchFamily="34" charset="0"/>
              <a:buNone/>
            </a:pPr>
            <a:r>
              <a:rPr lang="en-US" sz="2000" dirty="0" smtClean="0"/>
              <a:t>The farmer gets </a:t>
            </a:r>
            <a:r>
              <a:rPr lang="en-US" sz="2000" b="1" dirty="0" smtClean="0"/>
              <a:t>70 % of the milk from his dairy farming business</a:t>
            </a:r>
            <a:r>
              <a:rPr lang="en-US" sz="2000" dirty="0" smtClean="0"/>
              <a:t>, and the rest from a milk cooperative.  He also operates a general shop in Githunguri town alongside the milk </a:t>
            </a:r>
            <a:r>
              <a:rPr lang="en-US" sz="2000" dirty="0" err="1" smtClean="0"/>
              <a:t>parlour</a:t>
            </a:r>
            <a:r>
              <a:rPr lang="en-US" sz="2000" dirty="0" smtClean="0"/>
              <a:t>. </a:t>
            </a:r>
            <a:endParaRPr lang="en-US" sz="2000" dirty="0"/>
          </a:p>
          <a:p>
            <a:pPr marL="0" indent="0" algn="just">
              <a:buNone/>
            </a:pPr>
            <a:r>
              <a:rPr lang="en-US" sz="1050" dirty="0" smtClean="0"/>
              <a:t>Source</a:t>
            </a:r>
            <a:r>
              <a:rPr lang="en-US" sz="1050" dirty="0"/>
              <a:t>, Jackson KAGO, 2019</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5" name="Slide Number Placeholder 14"/>
          <p:cNvSpPr>
            <a:spLocks noGrp="1"/>
          </p:cNvSpPr>
          <p:nvPr>
            <p:ph type="sldNum" sz="quarter" idx="12"/>
          </p:nvPr>
        </p:nvSpPr>
        <p:spPr/>
        <p:txBody>
          <a:bodyPr/>
          <a:lstStyle/>
          <a:p>
            <a:fld id="{FB5C81DE-1CFC-4457-B5E7-FD31C75C4B94}" type="slidenum">
              <a:rPr lang="en-US" smtClean="0"/>
              <a:t>16</a:t>
            </a:fld>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023" y="494554"/>
            <a:ext cx="3243739" cy="243280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12" y="3881035"/>
            <a:ext cx="3617455" cy="271309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13" y="6787038"/>
            <a:ext cx="3703320" cy="277749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440455184"/>
      </p:ext>
    </p:extLst>
  </p:cSld>
  <p:clrMapOvr>
    <a:masterClrMapping/>
  </p:clrMapOvr>
  <mc:AlternateContent xmlns:mc="http://schemas.openxmlformats.org/markup-compatibility/2006">
    <mc:Choice xmlns:p14="http://schemas.microsoft.com/office/powerpoint/2010/main" Requires="p14">
      <p:transition spd="slow" p14:dur="2000" advTm="80478"/>
    </mc:Choice>
    <mc:Fallback>
      <p:transition spd="slow" advTm="80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22605"/>
            <a:ext cx="5915025" cy="633738"/>
          </a:xfrm>
        </p:spPr>
        <p:txBody>
          <a:bodyPr>
            <a:normAutofit/>
          </a:bodyPr>
          <a:lstStyle/>
          <a:p>
            <a:r>
              <a:rPr lang="en-US" sz="2800" b="1" dirty="0"/>
              <a:t>Milk </a:t>
            </a:r>
            <a:r>
              <a:rPr lang="en-US" sz="2800" b="1" dirty="0" smtClean="0"/>
              <a:t>Distribution</a:t>
            </a:r>
            <a:endParaRPr lang="en-US" sz="2800" b="1" dirty="0"/>
          </a:p>
        </p:txBody>
      </p:sp>
      <p:sp>
        <p:nvSpPr>
          <p:cNvPr id="9" name="Content Placeholder 2"/>
          <p:cNvSpPr txBox="1">
            <a:spLocks/>
          </p:cNvSpPr>
          <p:nvPr/>
        </p:nvSpPr>
        <p:spPr>
          <a:xfrm>
            <a:off x="3738633" y="3411447"/>
            <a:ext cx="3078129"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171450" y="762922"/>
            <a:ext cx="3235238" cy="24501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Formal milk processing factories is through licensed companies. </a:t>
            </a:r>
            <a:endParaRPr lang="en-US" sz="2000" dirty="0"/>
          </a:p>
          <a:p>
            <a:pPr marL="0" indent="0" algn="just">
              <a:buFont typeface="Arial" panose="020B0604020202020204" pitchFamily="34" charset="0"/>
              <a:buNone/>
            </a:pPr>
            <a:r>
              <a:rPr lang="en-US" sz="2000" dirty="0" smtClean="0"/>
              <a:t>Informal  milk distribution is by the </a:t>
            </a:r>
            <a:r>
              <a:rPr lang="en-US" sz="2000" b="1" dirty="0" smtClean="0"/>
              <a:t>milk vendors </a:t>
            </a:r>
            <a:r>
              <a:rPr lang="en-US" sz="2000" dirty="0" smtClean="0"/>
              <a:t>who sell raw milk to hotels, general shops or directly to customers.</a:t>
            </a:r>
          </a:p>
          <a:p>
            <a:pPr marL="0" indent="0" algn="just">
              <a:buFont typeface="Arial" panose="020B0604020202020204" pitchFamily="34" charset="0"/>
              <a:buNone/>
            </a:pPr>
            <a:r>
              <a:rPr lang="en-US" sz="1200" dirty="0" smtClean="0"/>
              <a:t>Sou</a:t>
            </a:r>
            <a:r>
              <a:rPr lang="en-US" sz="1050" dirty="0" smtClean="0"/>
              <a:t>rce</a:t>
            </a:r>
            <a:r>
              <a:rPr lang="en-US" sz="1050" dirty="0"/>
              <a:t>, </a:t>
            </a:r>
            <a:r>
              <a:rPr lang="en-US" sz="1050" dirty="0" smtClean="0"/>
              <a:t>Jackson KAGO, 2018</a:t>
            </a:r>
            <a:endParaRPr lang="en-US" sz="1050" dirty="0"/>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0" name="Content Placeholder 2"/>
          <p:cNvSpPr txBox="1">
            <a:spLocks/>
          </p:cNvSpPr>
          <p:nvPr/>
        </p:nvSpPr>
        <p:spPr>
          <a:xfrm>
            <a:off x="3318909" y="4322784"/>
            <a:ext cx="3497853" cy="151809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2000" dirty="0" smtClean="0"/>
              <a:t>Milk </a:t>
            </a:r>
            <a:r>
              <a:rPr lang="en-US" sz="2000" dirty="0" err="1" smtClean="0"/>
              <a:t>jerrycans</a:t>
            </a:r>
            <a:r>
              <a:rPr lang="en-US" sz="2000" dirty="0" smtClean="0"/>
              <a:t> ready </a:t>
            </a:r>
            <a:r>
              <a:rPr lang="en-US" sz="2000" dirty="0"/>
              <a:t>for transportation with Public Transport. Each </a:t>
            </a:r>
            <a:r>
              <a:rPr lang="en-US" sz="2000" dirty="0" err="1"/>
              <a:t>jerrycans</a:t>
            </a:r>
            <a:r>
              <a:rPr lang="en-US" sz="2000" dirty="0"/>
              <a:t> </a:t>
            </a:r>
            <a:r>
              <a:rPr lang="en-US" sz="2000" dirty="0" smtClean="0"/>
              <a:t>is </a:t>
            </a:r>
            <a:r>
              <a:rPr lang="en-US" sz="2000" dirty="0"/>
              <a:t>marked to trace the owner </a:t>
            </a:r>
          </a:p>
          <a:p>
            <a:pPr marL="0" indent="0" algn="just">
              <a:buNone/>
            </a:pPr>
            <a:r>
              <a:rPr lang="en-US" sz="1050" dirty="0" smtClean="0"/>
              <a:t>Source</a:t>
            </a:r>
            <a:r>
              <a:rPr lang="en-US" sz="1050" dirty="0"/>
              <a:t>, Jackson KAGO, 2019</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5" name="Slide Number Placeholder 14"/>
          <p:cNvSpPr>
            <a:spLocks noGrp="1"/>
          </p:cNvSpPr>
          <p:nvPr>
            <p:ph type="sldNum" sz="quarter" idx="12"/>
          </p:nvPr>
        </p:nvSpPr>
        <p:spPr/>
        <p:txBody>
          <a:bodyPr/>
          <a:lstStyle/>
          <a:p>
            <a:fld id="{FB5C81DE-1CFC-4457-B5E7-FD31C75C4B94}" type="slidenum">
              <a:rPr lang="en-US" smtClean="0"/>
              <a:t>17</a:t>
            </a:fld>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14512"/>
          <a:stretch/>
        </p:blipFill>
        <p:spPr>
          <a:xfrm>
            <a:off x="3584567" y="762922"/>
            <a:ext cx="3196062" cy="210298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37" y="5840879"/>
            <a:ext cx="2900942" cy="38679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7716" y="5840878"/>
            <a:ext cx="2900941" cy="3867922"/>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b="-73919"/>
          <a:stretch/>
        </p:blipFill>
        <p:spPr>
          <a:xfrm>
            <a:off x="97631" y="3354819"/>
            <a:ext cx="2933700" cy="3911600"/>
          </a:xfrm>
          <a:prstGeom prst="rect">
            <a:avLst/>
          </a:prstGeom>
        </p:spPr>
      </p:pic>
      <p:sp>
        <p:nvSpPr>
          <p:cNvPr id="3" name="Rectangle 2"/>
          <p:cNvSpPr/>
          <p:nvPr/>
        </p:nvSpPr>
        <p:spPr>
          <a:xfrm>
            <a:off x="3454313" y="2890190"/>
            <a:ext cx="3429000" cy="1338828"/>
          </a:xfrm>
          <a:prstGeom prst="rect">
            <a:avLst/>
          </a:prstGeom>
        </p:spPr>
        <p:txBody>
          <a:bodyPr>
            <a:spAutoFit/>
          </a:bodyPr>
          <a:lstStyle/>
          <a:p>
            <a:pPr algn="just"/>
            <a:r>
              <a:rPr lang="en-US" sz="2000" i="1" dirty="0" err="1"/>
              <a:t>Bodaboda</a:t>
            </a:r>
            <a:r>
              <a:rPr lang="en-US" sz="2000" i="1" dirty="0"/>
              <a:t>/ </a:t>
            </a:r>
            <a:r>
              <a:rPr lang="en-US" sz="2000" dirty="0"/>
              <a:t>motorbike parked outside a restaurant </a:t>
            </a:r>
            <a:r>
              <a:rPr lang="en-US" sz="2000" dirty="0" smtClean="0"/>
              <a:t>where he delivers milk</a:t>
            </a:r>
          </a:p>
          <a:p>
            <a:pPr algn="just"/>
            <a:endParaRPr lang="en-US" sz="1050" dirty="0"/>
          </a:p>
          <a:p>
            <a:pPr algn="just"/>
            <a:r>
              <a:rPr lang="en-US" sz="1050" dirty="0" smtClean="0"/>
              <a:t>Source</a:t>
            </a:r>
            <a:r>
              <a:rPr lang="en-US" sz="1050" dirty="0"/>
              <a:t>, Jackson KAGO, 2018</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1545534468"/>
      </p:ext>
    </p:extLst>
  </p:cSld>
  <p:clrMapOvr>
    <a:masterClrMapping/>
  </p:clrMapOvr>
  <mc:AlternateContent xmlns:mc="http://schemas.openxmlformats.org/markup-compatibility/2006">
    <mc:Choice xmlns:p14="http://schemas.microsoft.com/office/powerpoint/2010/main" Requires="p14">
      <p:transition spd="slow" p14:dur="2000" advTm="113387"/>
    </mc:Choice>
    <mc:Fallback>
      <p:transition spd="slow" advTm="113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22605"/>
            <a:ext cx="5915025" cy="633738"/>
          </a:xfrm>
        </p:spPr>
        <p:txBody>
          <a:bodyPr>
            <a:normAutofit/>
          </a:bodyPr>
          <a:lstStyle/>
          <a:p>
            <a:r>
              <a:rPr lang="en-US" sz="2800" b="1" dirty="0"/>
              <a:t>Milk </a:t>
            </a:r>
            <a:r>
              <a:rPr lang="en-US" sz="2800" b="1" dirty="0" smtClean="0"/>
              <a:t>Distribution</a:t>
            </a:r>
            <a:endParaRPr lang="en-US" sz="2800" b="1" dirty="0"/>
          </a:p>
        </p:txBody>
      </p:sp>
      <p:sp>
        <p:nvSpPr>
          <p:cNvPr id="11" name="Content Placeholder 2"/>
          <p:cNvSpPr txBox="1">
            <a:spLocks/>
          </p:cNvSpPr>
          <p:nvPr/>
        </p:nvSpPr>
        <p:spPr>
          <a:xfrm>
            <a:off x="279136" y="999251"/>
            <a:ext cx="6215064" cy="105825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Raw milk is also transported by </a:t>
            </a:r>
            <a:r>
              <a:rPr lang="en-US" sz="2000" i="1" dirty="0" err="1" smtClean="0"/>
              <a:t>matatu</a:t>
            </a:r>
            <a:r>
              <a:rPr lang="en-US" sz="2000" dirty="0"/>
              <a:t> </a:t>
            </a:r>
            <a:r>
              <a:rPr lang="en-US" sz="2000" dirty="0" smtClean="0"/>
              <a:t>vans, a mode preferred by the female vendors who are not able to use the motorbike transport. </a:t>
            </a:r>
            <a:r>
              <a:rPr lang="en-US" sz="1200" dirty="0" smtClean="0"/>
              <a:t>Source</a:t>
            </a:r>
            <a:r>
              <a:rPr lang="en-US" sz="1200" dirty="0"/>
              <a:t>, Google Street view, 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5" name="Slide Number Placeholder 14"/>
          <p:cNvSpPr>
            <a:spLocks noGrp="1"/>
          </p:cNvSpPr>
          <p:nvPr>
            <p:ph type="sldNum" sz="quarter" idx="12"/>
          </p:nvPr>
        </p:nvSpPr>
        <p:spPr/>
        <p:txBody>
          <a:bodyPr/>
          <a:lstStyle/>
          <a:p>
            <a:fld id="{FB5C81DE-1CFC-4457-B5E7-FD31C75C4B94}" type="slidenum">
              <a:rPr lang="en-US" smtClean="0"/>
              <a:t>18</a:t>
            </a:fld>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363" y="4527740"/>
            <a:ext cx="3738781" cy="204355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2530" y="2132761"/>
            <a:ext cx="3757614" cy="203826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1363" y="6939806"/>
            <a:ext cx="3644629" cy="1999688"/>
          </a:xfrm>
          <a:prstGeom prst="rect">
            <a:avLst/>
          </a:prstGeom>
        </p:spPr>
      </p:pic>
      <p:sp>
        <p:nvSpPr>
          <p:cNvPr id="12" name="Content Placeholder 2"/>
          <p:cNvSpPr txBox="1">
            <a:spLocks/>
          </p:cNvSpPr>
          <p:nvPr/>
        </p:nvSpPr>
        <p:spPr>
          <a:xfrm>
            <a:off x="1202530" y="9023902"/>
            <a:ext cx="4368276" cy="67978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A street vendor selling </a:t>
            </a:r>
            <a:r>
              <a:rPr lang="en-US" sz="2000" dirty="0" err="1" smtClean="0"/>
              <a:t>jerrycans</a:t>
            </a:r>
            <a:r>
              <a:rPr lang="en-US" sz="2000" dirty="0" smtClean="0"/>
              <a:t> in Githunguri town. </a:t>
            </a:r>
          </a:p>
          <a:p>
            <a:pPr marL="0" indent="0" algn="just">
              <a:buNone/>
            </a:pPr>
            <a:r>
              <a:rPr lang="en-US" sz="1200" dirty="0"/>
              <a:t>Source, Google Street view, </a:t>
            </a:r>
            <a:r>
              <a:rPr lang="en-US" sz="1200" dirty="0" smtClean="0"/>
              <a:t>2018</a:t>
            </a:r>
          </a:p>
          <a:p>
            <a:pPr marL="0" indent="0" algn="just">
              <a:buFont typeface="Arial" panose="020B0604020202020204" pitchFamily="34" charset="0"/>
              <a:buNone/>
            </a:pPr>
            <a:endParaRPr lang="en-US" sz="1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144501576"/>
      </p:ext>
    </p:extLst>
  </p:cSld>
  <p:clrMapOvr>
    <a:masterClrMapping/>
  </p:clrMapOvr>
  <mc:AlternateContent xmlns:mc="http://schemas.openxmlformats.org/markup-compatibility/2006">
    <mc:Choice xmlns:p14="http://schemas.microsoft.com/office/powerpoint/2010/main" Requires="p14">
      <p:transition spd="slow" p14:dur="2000" advTm="27927"/>
    </mc:Choice>
    <mc:Fallback>
      <p:transition spd="slow" advTm="2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22605"/>
            <a:ext cx="5915025" cy="633738"/>
          </a:xfrm>
        </p:spPr>
        <p:txBody>
          <a:bodyPr>
            <a:normAutofit/>
          </a:bodyPr>
          <a:lstStyle/>
          <a:p>
            <a:r>
              <a:rPr lang="en-US" sz="2800" b="1" dirty="0"/>
              <a:t>Milk </a:t>
            </a:r>
            <a:r>
              <a:rPr lang="en-US" sz="2800" b="1" dirty="0" smtClean="0"/>
              <a:t>Distribution</a:t>
            </a:r>
            <a:endParaRPr lang="en-US" sz="2800" b="1" dirty="0"/>
          </a:p>
        </p:txBody>
      </p:sp>
      <p:sp>
        <p:nvSpPr>
          <p:cNvPr id="11" name="Content Placeholder 2"/>
          <p:cNvSpPr txBox="1">
            <a:spLocks/>
          </p:cNvSpPr>
          <p:nvPr/>
        </p:nvSpPr>
        <p:spPr>
          <a:xfrm>
            <a:off x="153666" y="942625"/>
            <a:ext cx="6524772" cy="105825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Through google street view, I was able to get an idea of the prevalent routes used by the milk vendors, and the direction of movement from Ruiru town to the rural areas. The photos could have been taken mid-morning when the vendors were returning home.  </a:t>
            </a:r>
          </a:p>
          <a:p>
            <a:pPr marL="0" indent="0" algn="just">
              <a:buNone/>
            </a:pPr>
            <a:r>
              <a:rPr lang="en-US" sz="1200" dirty="0"/>
              <a:t>Source, Google Street view, 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5" name="Slide Number Placeholder 14"/>
          <p:cNvSpPr>
            <a:spLocks noGrp="1"/>
          </p:cNvSpPr>
          <p:nvPr>
            <p:ph type="sldNum" sz="quarter" idx="12"/>
          </p:nvPr>
        </p:nvSpPr>
        <p:spPr/>
        <p:txBody>
          <a:bodyPr/>
          <a:lstStyle/>
          <a:p>
            <a:fld id="{FB5C81DE-1CFC-4457-B5E7-FD31C75C4B94}" type="slidenum">
              <a:rPr lang="en-US" smtClean="0"/>
              <a:t>19</a:t>
            </a:fld>
            <a:endParaRPr lang="en-US" dirty="0"/>
          </a:p>
        </p:txBody>
      </p:sp>
      <p:pic>
        <p:nvPicPr>
          <p:cNvPr id="13" name="Picture 12" descr="D:\Exhibition 2019_Bordeaux\Google Street View Images\11_Milk Vendor Along Kigumo Road 1.PNG"/>
          <p:cNvPicPr/>
          <p:nvPr/>
        </p:nvPicPr>
        <p:blipFill rotWithShape="1">
          <a:blip r:embed="rId5" cstate="print">
            <a:extLst>
              <a:ext uri="{28A0092B-C50C-407E-A947-70E740481C1C}">
                <a14:useLocalDpi xmlns:a14="http://schemas.microsoft.com/office/drawing/2010/main" val="0"/>
              </a:ext>
            </a:extLst>
          </a:blip>
          <a:srcRect t="15055" b="9180"/>
          <a:stretch/>
        </p:blipFill>
        <p:spPr bwMode="auto">
          <a:xfrm>
            <a:off x="861694" y="2806031"/>
            <a:ext cx="5108716" cy="2122352"/>
          </a:xfrm>
          <a:prstGeom prst="rect">
            <a:avLst/>
          </a:prstGeom>
          <a:noFill/>
          <a:ln>
            <a:noFill/>
          </a:ln>
          <a:extLst>
            <a:ext uri="{53640926-AAD7-44D8-BBD7-CCE9431645EC}">
              <a14:shadowObscured xmlns:a14="http://schemas.microsoft.com/office/drawing/2010/main"/>
            </a:ext>
          </a:extLst>
        </p:spPr>
      </p:pic>
      <p:pic>
        <p:nvPicPr>
          <p:cNvPr id="14" name="Picture 13" descr="D:\Exhibition 2019_Bordeaux\Google Street View Images\12_Milk Vendor Along Kigumo Road 2.PNG"/>
          <p:cNvPicPr/>
          <p:nvPr/>
        </p:nvPicPr>
        <p:blipFill rotWithShape="1">
          <a:blip r:embed="rId6" cstate="print">
            <a:extLst>
              <a:ext uri="{28A0092B-C50C-407E-A947-70E740481C1C}">
                <a14:useLocalDpi xmlns:a14="http://schemas.microsoft.com/office/drawing/2010/main" val="0"/>
              </a:ext>
            </a:extLst>
          </a:blip>
          <a:srcRect t="14733" b="27402"/>
          <a:stretch/>
        </p:blipFill>
        <p:spPr bwMode="auto">
          <a:xfrm>
            <a:off x="861693" y="5456735"/>
            <a:ext cx="5094857" cy="1622688"/>
          </a:xfrm>
          <a:prstGeom prst="rect">
            <a:avLst/>
          </a:prstGeom>
          <a:noFill/>
          <a:ln>
            <a:noFill/>
          </a:ln>
          <a:extLst>
            <a:ext uri="{53640926-AAD7-44D8-BBD7-CCE9431645EC}">
              <a14:shadowObscured xmlns:a14="http://schemas.microsoft.com/office/drawing/2010/main"/>
            </a:ext>
          </a:extLst>
        </p:spPr>
      </p:pic>
      <p:pic>
        <p:nvPicPr>
          <p:cNvPr id="17" name="Picture 16" descr="D:\Exhibition 2019_Bordeaux\Google Street View Images\13_Milk Vendor Along Kigumo Road 3.PNG"/>
          <p:cNvPicPr/>
          <p:nvPr/>
        </p:nvPicPr>
        <p:blipFill rotWithShape="1">
          <a:blip r:embed="rId7" cstate="print">
            <a:extLst>
              <a:ext uri="{28A0092B-C50C-407E-A947-70E740481C1C}">
                <a14:useLocalDpi xmlns:a14="http://schemas.microsoft.com/office/drawing/2010/main" val="0"/>
              </a:ext>
            </a:extLst>
          </a:blip>
          <a:srcRect t="21790" b="12838"/>
          <a:stretch/>
        </p:blipFill>
        <p:spPr bwMode="auto">
          <a:xfrm>
            <a:off x="861693" y="7631462"/>
            <a:ext cx="5084020" cy="1830821"/>
          </a:xfrm>
          <a:prstGeom prst="rect">
            <a:avLst/>
          </a:prstGeom>
          <a:noFill/>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594877309"/>
      </p:ext>
    </p:extLst>
  </p:cSld>
  <p:clrMapOvr>
    <a:masterClrMapping/>
  </p:clrMapOvr>
  <mc:AlternateContent xmlns:mc="http://schemas.openxmlformats.org/markup-compatibility/2006">
    <mc:Choice xmlns:p14="http://schemas.microsoft.com/office/powerpoint/2010/main" Requires="p14">
      <p:transition spd="slow" p14:dur="2000" advTm="16754"/>
    </mc:Choice>
    <mc:Fallback>
      <p:transition spd="slow" advTm="16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2686812"/>
            <a:ext cx="4674394" cy="488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1"/>
          <p:cNvSpPr txBox="1">
            <a:spLocks/>
          </p:cNvSpPr>
          <p:nvPr/>
        </p:nvSpPr>
        <p:spPr bwMode="auto">
          <a:xfrm>
            <a:off x="228600" y="2781300"/>
            <a:ext cx="15906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1430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buFont typeface="Symbol" panose="05050102010706020507" pitchFamily="18" charset="2"/>
              <a:buNone/>
            </a:pPr>
            <a:r>
              <a:rPr lang="en-US" altLang="en-US" b="1"/>
              <a:t>Context –</a:t>
            </a:r>
          </a:p>
          <a:p>
            <a:pPr>
              <a:buFont typeface="Symbol" panose="05050102010706020507" pitchFamily="18" charset="2"/>
              <a:buNone/>
            </a:pPr>
            <a:r>
              <a:rPr lang="en-US" altLang="en-US" b="1"/>
              <a:t>Kenya</a:t>
            </a:r>
          </a:p>
        </p:txBody>
      </p:sp>
      <p:pic>
        <p:nvPicPr>
          <p:cNvPr id="1946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1932" y="4781550"/>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71488" y="527405"/>
            <a:ext cx="5915025" cy="737191"/>
          </a:xfrm>
        </p:spPr>
        <p:txBody>
          <a:bodyPr/>
          <a:lstStyle/>
          <a:p>
            <a:r>
              <a:rPr lang="en-US" b="1" dirty="0" smtClean="0"/>
              <a:t>Introduction</a:t>
            </a:r>
            <a:endParaRPr lang="en-GB"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4080265129"/>
      </p:ext>
    </p:extLst>
  </p:cSld>
  <p:clrMapOvr>
    <a:masterClrMapping/>
  </p:clrMapOvr>
  <mc:AlternateContent xmlns:mc="http://schemas.openxmlformats.org/markup-compatibility/2006">
    <mc:Choice xmlns:p14="http://schemas.microsoft.com/office/powerpoint/2010/main" Requires="p14">
      <p:transition spd="slow" p14:dur="2000" advTm="6058"/>
    </mc:Choice>
    <mc:Fallback>
      <p:transition spd="slow" advTm="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22605"/>
            <a:ext cx="5915025" cy="633738"/>
          </a:xfrm>
        </p:spPr>
        <p:txBody>
          <a:bodyPr>
            <a:normAutofit/>
          </a:bodyPr>
          <a:lstStyle/>
          <a:p>
            <a:r>
              <a:rPr lang="en-US" sz="2800" b="1" dirty="0" smtClean="0"/>
              <a:t>Barriers and Adaptations to Mobility</a:t>
            </a:r>
            <a:endParaRPr lang="en-US" sz="2800" b="1" dirty="0"/>
          </a:p>
        </p:txBody>
      </p:sp>
      <p:sp>
        <p:nvSpPr>
          <p:cNvPr id="11" name="Content Placeholder 2"/>
          <p:cNvSpPr txBox="1">
            <a:spLocks/>
          </p:cNvSpPr>
          <p:nvPr/>
        </p:nvSpPr>
        <p:spPr>
          <a:xfrm>
            <a:off x="171449" y="706650"/>
            <a:ext cx="6215063" cy="18659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Various barriers exist in the mobility of milk along the transect including difficult terrain, bad road condition, police, unreliability of some modes of transport, affordability among others.</a:t>
            </a:r>
          </a:p>
          <a:p>
            <a:pPr marL="0" indent="0" algn="just">
              <a:buFont typeface="Arial" panose="020B0604020202020204" pitchFamily="34" charset="0"/>
              <a:buNone/>
            </a:pPr>
            <a:r>
              <a:rPr lang="en-US" sz="2000" dirty="0" smtClean="0"/>
              <a:t>Actors in the milk value chain have made some adaptations to overcome some of these barriers</a:t>
            </a:r>
            <a:r>
              <a:rPr lang="en-US" sz="1200" dirty="0" smtClean="0"/>
              <a:t>.   </a:t>
            </a:r>
          </a:p>
          <a:p>
            <a:pPr marL="0" indent="0" algn="just">
              <a:buNone/>
            </a:pPr>
            <a:r>
              <a:rPr lang="en-US" sz="1200" dirty="0"/>
              <a:t>Source, Google Street view, 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sp>
        <p:nvSpPr>
          <p:cNvPr id="15" name="Slide Number Placeholder 14"/>
          <p:cNvSpPr>
            <a:spLocks noGrp="1"/>
          </p:cNvSpPr>
          <p:nvPr>
            <p:ph type="sldNum" sz="quarter" idx="12"/>
          </p:nvPr>
        </p:nvSpPr>
        <p:spPr/>
        <p:txBody>
          <a:bodyPr/>
          <a:lstStyle/>
          <a:p>
            <a:fld id="{FB5C81DE-1CFC-4457-B5E7-FD31C75C4B94}" type="slidenum">
              <a:rPr lang="en-US" smtClean="0"/>
              <a:t>20</a:t>
            </a:fld>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688" y="2783648"/>
            <a:ext cx="4940300" cy="2597537"/>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20595"/>
          <a:stretch/>
        </p:blipFill>
        <p:spPr>
          <a:xfrm>
            <a:off x="716342" y="6062967"/>
            <a:ext cx="4898646" cy="2917338"/>
          </a:xfrm>
          <a:prstGeom prst="rect">
            <a:avLst/>
          </a:prstGeom>
        </p:spPr>
      </p:pic>
      <p:sp>
        <p:nvSpPr>
          <p:cNvPr id="10" name="Content Placeholder 2"/>
          <p:cNvSpPr txBox="1">
            <a:spLocks/>
          </p:cNvSpPr>
          <p:nvPr/>
        </p:nvSpPr>
        <p:spPr>
          <a:xfrm>
            <a:off x="685800" y="5467419"/>
            <a:ext cx="5081954" cy="66406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2000" dirty="0" smtClean="0"/>
              <a:t>Police check along the Ruiru  - Githunguri road</a:t>
            </a:r>
          </a:p>
          <a:p>
            <a:pPr marL="0" indent="0" algn="just">
              <a:buNone/>
            </a:pPr>
            <a:r>
              <a:rPr lang="en-US" sz="1200" dirty="0" smtClean="0"/>
              <a:t>Source</a:t>
            </a:r>
            <a:r>
              <a:rPr lang="en-US" sz="1200" dirty="0"/>
              <a:t>, Google Street view, </a:t>
            </a:r>
            <a:r>
              <a:rPr lang="en-US" sz="1200" dirty="0" smtClean="0"/>
              <a:t>2018</a:t>
            </a:r>
            <a:endParaRPr lang="en-US" sz="1200" dirty="0"/>
          </a:p>
        </p:txBody>
      </p:sp>
      <p:sp>
        <p:nvSpPr>
          <p:cNvPr id="12" name="Content Placeholder 2"/>
          <p:cNvSpPr txBox="1">
            <a:spLocks/>
          </p:cNvSpPr>
          <p:nvPr/>
        </p:nvSpPr>
        <p:spPr>
          <a:xfrm>
            <a:off x="685800" y="8968664"/>
            <a:ext cx="5353050" cy="66406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2000" dirty="0" smtClean="0"/>
              <a:t>Disguised </a:t>
            </a:r>
            <a:r>
              <a:rPr lang="en-US" sz="2000" dirty="0"/>
              <a:t>signage </a:t>
            </a:r>
            <a:r>
              <a:rPr lang="en-US" sz="2000" dirty="0" smtClean="0"/>
              <a:t>of cut </a:t>
            </a:r>
            <a:r>
              <a:rPr lang="en-US" sz="2000" dirty="0"/>
              <a:t>twigs to direct </a:t>
            </a:r>
            <a:r>
              <a:rPr lang="en-US" sz="2000" dirty="0" smtClean="0"/>
              <a:t>a veterinary doctor </a:t>
            </a:r>
            <a:r>
              <a:rPr lang="en-US" sz="2000" dirty="0"/>
              <a:t>to a </a:t>
            </a:r>
            <a:r>
              <a:rPr lang="en-US" sz="2000" dirty="0" smtClean="0"/>
              <a:t>homestead</a:t>
            </a:r>
          </a:p>
          <a:p>
            <a:pPr marL="0" indent="0" algn="just">
              <a:buNone/>
            </a:pPr>
            <a:r>
              <a:rPr lang="en-US" sz="1200" dirty="0" smtClean="0"/>
              <a:t>Source</a:t>
            </a:r>
            <a:r>
              <a:rPr lang="en-US" sz="1200" dirty="0"/>
              <a:t>, </a:t>
            </a:r>
            <a:r>
              <a:rPr lang="en-US" sz="1200" dirty="0" smtClean="0"/>
              <a:t>Jackson KAGO, 2019</a:t>
            </a:r>
            <a:endParaRPr lang="en-US" sz="1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2264105497"/>
      </p:ext>
    </p:extLst>
  </p:cSld>
  <p:clrMapOvr>
    <a:masterClrMapping/>
  </p:clrMapOvr>
  <mc:AlternateContent xmlns:mc="http://schemas.openxmlformats.org/markup-compatibility/2006">
    <mc:Choice xmlns:p14="http://schemas.microsoft.com/office/powerpoint/2010/main" Requires="p14">
      <p:transition spd="slow" p14:dur="2000" advTm="102314"/>
    </mc:Choice>
    <mc:Fallback>
      <p:transition spd="slow" advTm="10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a:t>
            </a:r>
            <a:endParaRPr lang="en-GB" b="1" dirty="0"/>
          </a:p>
        </p:txBody>
      </p:sp>
      <p:sp>
        <p:nvSpPr>
          <p:cNvPr id="3" name="Content Placeholder 2"/>
          <p:cNvSpPr>
            <a:spLocks noGrp="1"/>
          </p:cNvSpPr>
          <p:nvPr>
            <p:ph idx="1"/>
          </p:nvPr>
        </p:nvSpPr>
        <p:spPr/>
        <p:txBody>
          <a:bodyPr/>
          <a:lstStyle/>
          <a:p>
            <a:r>
              <a:rPr lang="en-US" sz="2400" dirty="0" smtClean="0"/>
              <a:t>There are  </a:t>
            </a:r>
            <a:r>
              <a:rPr lang="en-US" sz="2400" dirty="0"/>
              <a:t>limitations of </a:t>
            </a:r>
            <a:r>
              <a:rPr lang="en-US" sz="2400" i="1" dirty="0"/>
              <a:t>google street view </a:t>
            </a:r>
            <a:r>
              <a:rPr lang="en-US" sz="2400" dirty="0"/>
              <a:t>is that it’s not able to show the </a:t>
            </a:r>
            <a:r>
              <a:rPr lang="en-US" sz="2400" b="1" dirty="0"/>
              <a:t>time variations of mobility</a:t>
            </a:r>
            <a:r>
              <a:rPr lang="en-US" sz="2400" dirty="0"/>
              <a:t>, since they are taken at a specific time, and are also </a:t>
            </a:r>
            <a:r>
              <a:rPr lang="en-US" sz="2400" b="1" dirty="0"/>
              <a:t>limited to major access roads </a:t>
            </a:r>
          </a:p>
          <a:p>
            <a:r>
              <a:rPr lang="en-US" sz="2400" dirty="0"/>
              <a:t>There </a:t>
            </a:r>
            <a:r>
              <a:rPr lang="en-US" sz="2400" dirty="0" smtClean="0"/>
              <a:t>is need </a:t>
            </a:r>
            <a:r>
              <a:rPr lang="en-US" sz="2400" dirty="0"/>
              <a:t>to supplement </a:t>
            </a:r>
            <a:r>
              <a:rPr lang="en-US" sz="2400" i="1" dirty="0"/>
              <a:t>google street view </a:t>
            </a:r>
            <a:r>
              <a:rPr lang="en-US" sz="2400" dirty="0"/>
              <a:t>with photos taken during field work.</a:t>
            </a:r>
            <a:endParaRPr lang="en-GB" sz="2400" dirty="0"/>
          </a:p>
          <a:p>
            <a:endParaRPr lang="en-GB" dirty="0"/>
          </a:p>
        </p:txBody>
      </p:sp>
      <p:sp>
        <p:nvSpPr>
          <p:cNvPr id="4" name="Slide Number Placeholder 3"/>
          <p:cNvSpPr>
            <a:spLocks noGrp="1"/>
          </p:cNvSpPr>
          <p:nvPr>
            <p:ph type="sldNum" sz="quarter" idx="12"/>
          </p:nvPr>
        </p:nvSpPr>
        <p:spPr/>
        <p:txBody>
          <a:bodyPr/>
          <a:lstStyle/>
          <a:p>
            <a:fld id="{FB5C81DE-1CFC-4457-B5E7-FD31C75C4B94}" type="slidenum">
              <a:rPr lang="en-US" smtClean="0"/>
              <a:t>21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2011208408"/>
      </p:ext>
    </p:extLst>
  </p:cSld>
  <p:clrMapOvr>
    <a:masterClrMapping/>
  </p:clrMapOvr>
  <mc:AlternateContent xmlns:mc="http://schemas.openxmlformats.org/markup-compatibility/2006">
    <mc:Choice xmlns:p14="http://schemas.microsoft.com/office/powerpoint/2010/main" Requires="p14">
      <p:transition spd="slow" p14:dur="2000" advTm="30048"/>
    </mc:Choice>
    <mc:Fallback>
      <p:transition spd="slow" advTm="3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3200" dirty="0" smtClean="0">
                <a:solidFill>
                  <a:schemeClr val="accent5"/>
                </a:solidFill>
              </a:rPr>
              <a:t>Thank You for your attention!</a:t>
            </a:r>
            <a:endParaRPr lang="en-GB" sz="3200" dirty="0">
              <a:solidFill>
                <a:schemeClr val="accent5"/>
              </a:solidFill>
            </a:endParaRPr>
          </a:p>
        </p:txBody>
      </p:sp>
      <p:sp>
        <p:nvSpPr>
          <p:cNvPr id="4" name="Slide Number Placeholder 3"/>
          <p:cNvSpPr>
            <a:spLocks noGrp="1"/>
          </p:cNvSpPr>
          <p:nvPr>
            <p:ph type="sldNum" sz="quarter" idx="12"/>
          </p:nvPr>
        </p:nvSpPr>
        <p:spPr/>
        <p:txBody>
          <a:bodyPr/>
          <a:lstStyle/>
          <a:p>
            <a:fld id="{FB5C81DE-1CFC-4457-B5E7-FD31C75C4B94}" type="slidenum">
              <a:rPr lang="en-US" smtClean="0"/>
              <a:t>22</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621791843"/>
      </p:ext>
    </p:extLst>
  </p:cSld>
  <p:clrMapOvr>
    <a:masterClrMapping/>
  </p:clrMapOvr>
  <mc:AlternateContent xmlns:mc="http://schemas.openxmlformats.org/markup-compatibility/2006">
    <mc:Choice xmlns:p14="http://schemas.microsoft.com/office/powerpoint/2010/main" Requires="p14">
      <p:transition spd="slow" p14:dur="2000" advTm="5746"/>
    </mc:Choice>
    <mc:Fallback>
      <p:transition spd="slow" advTm="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904" y="3852529"/>
            <a:ext cx="5751909"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3600450" y="6096000"/>
            <a:ext cx="1085850" cy="496491"/>
          </a:xfrm>
          <a:prstGeom prst="straightConnector1">
            <a:avLst/>
          </a:prstGeom>
          <a:ln w="38100">
            <a:solidFill>
              <a:srgbClr val="002060"/>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Subtitle 2"/>
          <p:cNvSpPr>
            <a:spLocks noGrp="1"/>
          </p:cNvSpPr>
          <p:nvPr>
            <p:ph idx="1"/>
          </p:nvPr>
        </p:nvSpPr>
        <p:spPr>
          <a:xfrm>
            <a:off x="422502" y="1221062"/>
            <a:ext cx="5915025" cy="1701761"/>
          </a:xfrm>
        </p:spPr>
        <p:txBody>
          <a:bodyPr>
            <a:normAutofit fontScale="92500" lnSpcReduction="20000"/>
          </a:bodyPr>
          <a:lstStyle/>
          <a:p>
            <a:pPr marL="0" indent="0" algn="just">
              <a:buNone/>
            </a:pPr>
            <a:endParaRPr lang="en-US" sz="3200" dirty="0"/>
          </a:p>
          <a:p>
            <a:pPr marL="0" indent="0" algn="just">
              <a:buNone/>
            </a:pPr>
            <a:r>
              <a:rPr lang="en-US" sz="2000" dirty="0" smtClean="0"/>
              <a:t>The </a:t>
            </a:r>
            <a:r>
              <a:rPr lang="en-US" sz="2000" dirty="0"/>
              <a:t>study looks at the dynamics of mobility along the milk value chain from production, collection, processing, and distribution of milk. The research area is a 47 kilometer transect between Ruiru (25 kilometers from Nairobi) to Uplands village </a:t>
            </a:r>
            <a:r>
              <a:rPr lang="en-US" sz="2000" dirty="0" err="1"/>
              <a:t>centre</a:t>
            </a:r>
            <a:r>
              <a:rPr lang="en-US" sz="2000" dirty="0"/>
              <a:t>.  </a:t>
            </a:r>
            <a:endParaRPr lang="en-US" sz="2000" dirty="0" smtClean="0"/>
          </a:p>
          <a:p>
            <a:pPr marL="0" indent="0" algn="just">
              <a:buNone/>
            </a:pPr>
            <a:endParaRPr lang="en-US" sz="3200" dirty="0"/>
          </a:p>
          <a:p>
            <a:pPr algn="just"/>
            <a:endParaRPr lang="en-US" dirty="0"/>
          </a:p>
          <a:p>
            <a:pPr algn="just"/>
            <a:endParaRPr lang="en-US" dirty="0" smtClean="0"/>
          </a:p>
          <a:p>
            <a:pPr algn="just"/>
            <a:endParaRPr lang="en-US" dirty="0" smtClean="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smtClean="0"/>
          </a:p>
          <a:p>
            <a:pPr algn="just"/>
            <a:endParaRPr lang="en-US" sz="1200" dirty="0"/>
          </a:p>
        </p:txBody>
      </p:sp>
      <p:sp>
        <p:nvSpPr>
          <p:cNvPr id="7" name="Title 1"/>
          <p:cNvSpPr>
            <a:spLocks noGrp="1"/>
          </p:cNvSpPr>
          <p:nvPr>
            <p:ph type="title"/>
          </p:nvPr>
        </p:nvSpPr>
        <p:spPr>
          <a:xfrm>
            <a:off x="471488" y="527405"/>
            <a:ext cx="5915025" cy="737191"/>
          </a:xfrm>
        </p:spPr>
        <p:txBody>
          <a:bodyPr/>
          <a:lstStyle/>
          <a:p>
            <a:r>
              <a:rPr lang="en-US" b="1" dirty="0" smtClean="0"/>
              <a:t>Study area</a:t>
            </a:r>
            <a:endParaRPr lang="en-GB"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189454675"/>
      </p:ext>
    </p:extLst>
  </p:cSld>
  <p:clrMapOvr>
    <a:masterClrMapping/>
  </p:clrMapOvr>
  <mc:AlternateContent xmlns:mc="http://schemas.openxmlformats.org/markup-compatibility/2006">
    <mc:Choice xmlns:p14="http://schemas.microsoft.com/office/powerpoint/2010/main" Requires="p14">
      <p:transition spd="slow" p14:dur="2000" advTm="23447"/>
    </mc:Choice>
    <mc:Fallback>
      <p:transition spd="slow" advTm="2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37191"/>
          </a:xfrm>
        </p:spPr>
        <p:txBody>
          <a:bodyPr/>
          <a:lstStyle/>
          <a:p>
            <a:r>
              <a:rPr lang="en-US" b="1" dirty="0" smtClean="0"/>
              <a:t>The transect</a:t>
            </a:r>
            <a:endParaRPr lang="en-GB" b="1" dirty="0"/>
          </a:p>
        </p:txBody>
      </p:sp>
      <p:sp>
        <p:nvSpPr>
          <p:cNvPr id="4" name="Slide Number Placeholder 3"/>
          <p:cNvSpPr>
            <a:spLocks noGrp="1"/>
          </p:cNvSpPr>
          <p:nvPr>
            <p:ph type="sldNum" sz="quarter" idx="12"/>
          </p:nvPr>
        </p:nvSpPr>
        <p:spPr/>
        <p:txBody>
          <a:bodyPr/>
          <a:lstStyle/>
          <a:p>
            <a:fld id="{FB5C81DE-1CFC-4457-B5E7-FD31C75C4B94}" type="slidenum">
              <a:rPr lang="en-US" smtClean="0"/>
              <a:t>4</a:t>
            </a:fld>
            <a:endParaRPr lang="en-US"/>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42912" y="3257568"/>
            <a:ext cx="5943600" cy="2907665"/>
          </a:xfrm>
          <a:prstGeom prst="rect">
            <a:avLst/>
          </a:prstGeom>
          <a:noFill/>
          <a:ln>
            <a:noFill/>
          </a:ln>
          <a:extLst/>
        </p:spPr>
      </p:pic>
      <p:cxnSp>
        <p:nvCxnSpPr>
          <p:cNvPr id="7" name="Straight Arrow Connector 6"/>
          <p:cNvCxnSpPr/>
          <p:nvPr/>
        </p:nvCxnSpPr>
        <p:spPr>
          <a:xfrm>
            <a:off x="1017588" y="3549940"/>
            <a:ext cx="3825875" cy="1948815"/>
          </a:xfrm>
          <a:prstGeom prst="straightConnector1">
            <a:avLst/>
          </a:prstGeom>
          <a:ln w="28575">
            <a:solidFill>
              <a:srgbClr val="FF0000"/>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34080261"/>
      </p:ext>
    </p:extLst>
  </p:cSld>
  <p:clrMapOvr>
    <a:masterClrMapping/>
  </p:clrMapOvr>
  <mc:AlternateContent xmlns:mc="http://schemas.openxmlformats.org/markup-compatibility/2006">
    <mc:Choice xmlns:p14="http://schemas.microsoft.com/office/powerpoint/2010/main" Requires="p14">
      <p:transition spd="slow" p14:dur="2000" advTm="29460"/>
    </mc:Choice>
    <mc:Fallback>
      <p:transition spd="slow" advTm="2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5C81DE-1CFC-4457-B5E7-FD31C75C4B94}" type="slidenum">
              <a:rPr lang="en-US" smtClean="0"/>
              <a:t>5</a:t>
            </a:fld>
            <a:endParaRPr lang="en-US"/>
          </a:p>
        </p:txBody>
      </p:sp>
      <p:sp>
        <p:nvSpPr>
          <p:cNvPr id="7" name="Title 1"/>
          <p:cNvSpPr>
            <a:spLocks noGrp="1"/>
          </p:cNvSpPr>
          <p:nvPr>
            <p:ph type="title"/>
          </p:nvPr>
        </p:nvSpPr>
        <p:spPr>
          <a:xfrm>
            <a:off x="471488" y="527405"/>
            <a:ext cx="6084955" cy="737191"/>
          </a:xfrm>
        </p:spPr>
        <p:txBody>
          <a:bodyPr>
            <a:normAutofit fontScale="90000"/>
          </a:bodyPr>
          <a:lstStyle/>
          <a:p>
            <a:r>
              <a:rPr lang="en-US" b="1" dirty="0" smtClean="0"/>
              <a:t>Study Objectives and research questions</a:t>
            </a:r>
            <a:endParaRPr lang="en-GB" b="1" dirty="0"/>
          </a:p>
        </p:txBody>
      </p:sp>
      <p:graphicFrame>
        <p:nvGraphicFramePr>
          <p:cNvPr id="9" name="Content Placeholder 3"/>
          <p:cNvGraphicFramePr>
            <a:graphicFrameLocks/>
          </p:cNvGraphicFramePr>
          <p:nvPr>
            <p:extLst>
              <p:ext uri="{D42A27DB-BD31-4B8C-83A1-F6EECF244321}">
                <p14:modId xmlns:p14="http://schemas.microsoft.com/office/powerpoint/2010/main" val="2966918713"/>
              </p:ext>
            </p:extLst>
          </p:nvPr>
        </p:nvGraphicFramePr>
        <p:xfrm>
          <a:off x="228600" y="1574177"/>
          <a:ext cx="6327843" cy="8331823"/>
        </p:xfrm>
        <a:graphic>
          <a:graphicData uri="http://schemas.openxmlformats.org/drawingml/2006/table">
            <a:tbl>
              <a:tblPr firstRow="1" bandRow="1">
                <a:tableStyleId>{5C22544A-7EE6-4342-B048-85BDC9FD1C3A}</a:tableStyleId>
              </a:tblPr>
              <a:tblGrid>
                <a:gridCol w="3026360"/>
                <a:gridCol w="3301483"/>
              </a:tblGrid>
              <a:tr h="668872">
                <a:tc>
                  <a:txBody>
                    <a:bodyPr/>
                    <a:lstStyle/>
                    <a:p>
                      <a:r>
                        <a:rPr lang="en-US" sz="2000" b="1" dirty="0" smtClean="0"/>
                        <a:t>Research Objectives</a:t>
                      </a:r>
                      <a:endParaRPr lang="en-US" sz="2000" b="1" dirty="0"/>
                    </a:p>
                  </a:txBody>
                  <a:tcPr marT="45726" marB="45726"/>
                </a:tc>
                <a:tc>
                  <a:txBody>
                    <a:bodyPr/>
                    <a:lstStyle/>
                    <a:p>
                      <a:r>
                        <a:rPr lang="en-US" sz="2000" b="1" dirty="0" smtClean="0"/>
                        <a:t>Research Questions</a:t>
                      </a:r>
                      <a:endParaRPr lang="en-US" sz="2000" b="1" dirty="0"/>
                    </a:p>
                  </a:txBody>
                  <a:tcPr marT="45726" marB="45726"/>
                </a:tc>
              </a:tr>
              <a:tr h="1763525">
                <a:tc>
                  <a:txBody>
                    <a:bodyPr/>
                    <a:lstStyle/>
                    <a:p>
                      <a:r>
                        <a:rPr lang="en-US" sz="2400" b="1" kern="1200" dirty="0" smtClean="0">
                          <a:solidFill>
                            <a:schemeClr val="dk1"/>
                          </a:solidFill>
                          <a:effectLst/>
                          <a:latin typeface="+mn-lt"/>
                          <a:ea typeface="+mn-ea"/>
                          <a:cs typeface="+mn-cs"/>
                        </a:rPr>
                        <a:t>Assess the mobility patterns – People and goods. </a:t>
                      </a:r>
                      <a:endParaRPr lang="en-US" sz="2400" b="1" dirty="0"/>
                    </a:p>
                  </a:txBody>
                  <a:tcPr marT="45726" marB="457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dk1"/>
                          </a:solidFill>
                          <a:effectLst/>
                          <a:latin typeface="+mn-lt"/>
                          <a:ea typeface="+mn-ea"/>
                          <a:cs typeface="+mn-cs"/>
                        </a:rPr>
                        <a:t>What are the mobility patterns between small and intermediate towns and the surrounding region?</a:t>
                      </a:r>
                    </a:p>
                  </a:txBody>
                  <a:tcPr marT="45726" marB="45726"/>
                </a:tc>
              </a:tr>
              <a:tr h="1877472">
                <a:tc>
                  <a:txBody>
                    <a:bodyPr/>
                    <a:lstStyle/>
                    <a:p>
                      <a:r>
                        <a:rPr lang="en-US" sz="2400" b="1" kern="1200" dirty="0" smtClean="0">
                          <a:solidFill>
                            <a:schemeClr val="dk1"/>
                          </a:solidFill>
                          <a:effectLst/>
                          <a:latin typeface="+mn-lt"/>
                          <a:ea typeface="+mn-ea"/>
                          <a:cs typeface="+mn-cs"/>
                        </a:rPr>
                        <a:t>Assess the influence of infrastructure on mobility patterns</a:t>
                      </a:r>
                      <a:endParaRPr lang="en-US" sz="2400" b="1" dirty="0"/>
                    </a:p>
                  </a:txBody>
                  <a:tcPr marT="45726" marB="457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dk1"/>
                          </a:solidFill>
                          <a:effectLst/>
                          <a:latin typeface="+mn-lt"/>
                          <a:ea typeface="+mn-ea"/>
                          <a:cs typeface="+mn-cs"/>
                        </a:rPr>
                        <a:t>How has infrastructure influenced mobility in these Towns and surrounding regions?</a:t>
                      </a:r>
                    </a:p>
                  </a:txBody>
                  <a:tcPr marT="45726" marB="45726"/>
                </a:tc>
              </a:tr>
              <a:tr h="1444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dk1"/>
                          </a:solidFill>
                          <a:effectLst/>
                          <a:latin typeface="+mn-lt"/>
                          <a:ea typeface="+mn-ea"/>
                          <a:cs typeface="+mn-cs"/>
                        </a:rPr>
                        <a:t>Assess the impact the mobility patterns have on livelihoods</a:t>
                      </a:r>
                    </a:p>
                    <a:p>
                      <a:endParaRPr lang="en-US" sz="2400" b="1" dirty="0"/>
                    </a:p>
                  </a:txBody>
                  <a:tcPr marT="45726" marB="457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dk1"/>
                          </a:solidFill>
                          <a:effectLst/>
                          <a:latin typeface="+mn-lt"/>
                          <a:ea typeface="+mn-ea"/>
                          <a:cs typeface="+mn-cs"/>
                        </a:rPr>
                        <a:t>What is the impact of mobility on rural and urban livelihoods transformation? </a:t>
                      </a:r>
                    </a:p>
                  </a:txBody>
                  <a:tcPr marT="45726" marB="45726"/>
                </a:tc>
              </a:tr>
              <a:tr h="2310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dk1"/>
                          </a:solidFill>
                          <a:effectLst/>
                          <a:latin typeface="+mn-lt"/>
                          <a:ea typeface="+mn-ea"/>
                          <a:cs typeface="+mn-cs"/>
                        </a:rPr>
                        <a:t>Assess the impact of the mobility patterns on rural and urban linkages </a:t>
                      </a:r>
                      <a:endParaRPr lang="en-US" sz="2400" b="1" dirty="0" smtClean="0"/>
                    </a:p>
                  </a:txBody>
                  <a:tcPr marT="45726" marB="457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dk1"/>
                          </a:solidFill>
                          <a:effectLst/>
                          <a:latin typeface="+mn-lt"/>
                          <a:ea typeface="+mn-ea"/>
                          <a:cs typeface="+mn-cs"/>
                        </a:rPr>
                        <a:t>What is the impact of mobility patterns on urban-rural linkages?</a:t>
                      </a:r>
                    </a:p>
                  </a:txBody>
                  <a:tcPr marT="45726" marB="45726"/>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1024228314"/>
      </p:ext>
    </p:extLst>
  </p:cSld>
  <p:clrMapOvr>
    <a:masterClrMapping/>
  </p:clrMapOvr>
  <mc:AlternateContent xmlns:mc="http://schemas.openxmlformats.org/markup-compatibility/2006">
    <mc:Choice xmlns:p14="http://schemas.microsoft.com/office/powerpoint/2010/main" Requires="p14">
      <p:transition spd="slow" p14:dur="2000" advTm="23114"/>
    </mc:Choice>
    <mc:Fallback>
      <p:transition spd="slow" advTm="23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5C81DE-1CFC-4457-B5E7-FD31C75C4B94}" type="slidenum">
              <a:rPr lang="en-US" smtClean="0"/>
              <a:t>6</a:t>
            </a:fld>
            <a:endParaRPr lang="en-US"/>
          </a:p>
        </p:txBody>
      </p:sp>
      <p:sp>
        <p:nvSpPr>
          <p:cNvPr id="5" name="Subtitle 2"/>
          <p:cNvSpPr>
            <a:spLocks noGrp="1"/>
          </p:cNvSpPr>
          <p:nvPr>
            <p:ph idx="1"/>
          </p:nvPr>
        </p:nvSpPr>
        <p:spPr>
          <a:xfrm>
            <a:off x="289313" y="1751427"/>
            <a:ext cx="5915025" cy="7080846"/>
          </a:xfrm>
        </p:spPr>
        <p:txBody>
          <a:bodyPr>
            <a:normAutofit fontScale="92500" lnSpcReduction="10000"/>
          </a:bodyPr>
          <a:lstStyle/>
          <a:p>
            <a:pPr marL="0" indent="0" algn="just">
              <a:buNone/>
            </a:pPr>
            <a:endParaRPr lang="en-US" sz="3200" dirty="0"/>
          </a:p>
          <a:p>
            <a:r>
              <a:rPr lang="en-US" sz="2800" dirty="0" smtClean="0"/>
              <a:t>The study utilizes photos acquired from </a:t>
            </a:r>
            <a:r>
              <a:rPr lang="en-US" sz="2800" i="1" dirty="0" smtClean="0"/>
              <a:t>google street view </a:t>
            </a:r>
            <a:r>
              <a:rPr lang="en-US" sz="2800" dirty="0" smtClean="0"/>
              <a:t>and those taken during field work.</a:t>
            </a:r>
          </a:p>
          <a:p>
            <a:r>
              <a:rPr lang="en-US" sz="2800" i="1" dirty="0" smtClean="0"/>
              <a:t>Google </a:t>
            </a:r>
            <a:r>
              <a:rPr lang="en-US" sz="2800" i="1" dirty="0"/>
              <a:t>street view</a:t>
            </a:r>
            <a:r>
              <a:rPr lang="en-US" sz="2800" dirty="0" smtClean="0"/>
              <a:t> was useful </a:t>
            </a:r>
            <a:r>
              <a:rPr lang="en-US" sz="2800" dirty="0"/>
              <a:t>in providing an exploratory overview of the various activities taking place along the transect. </a:t>
            </a:r>
          </a:p>
          <a:p>
            <a:r>
              <a:rPr lang="en-US" sz="2800" dirty="0" smtClean="0"/>
              <a:t>These </a:t>
            </a:r>
            <a:r>
              <a:rPr lang="en-US" sz="2800" dirty="0"/>
              <a:t>photographs depict the </a:t>
            </a:r>
            <a:r>
              <a:rPr lang="en-US" sz="2800" dirty="0" smtClean="0"/>
              <a:t>movements relating to and affecting mobility along </a:t>
            </a:r>
            <a:r>
              <a:rPr lang="en-US" sz="2800" dirty="0"/>
              <a:t>the milk value chain. </a:t>
            </a:r>
            <a:endParaRPr lang="en-US" sz="2800" dirty="0" smtClean="0"/>
          </a:p>
          <a:p>
            <a:r>
              <a:rPr lang="en-US" sz="2800" dirty="0" smtClean="0"/>
              <a:t>The </a:t>
            </a:r>
            <a:r>
              <a:rPr lang="en-US" sz="2800" dirty="0"/>
              <a:t>limitations of </a:t>
            </a:r>
            <a:r>
              <a:rPr lang="en-US" sz="2800" i="1" dirty="0"/>
              <a:t>google street view </a:t>
            </a:r>
            <a:r>
              <a:rPr lang="en-US" sz="2800" dirty="0"/>
              <a:t>is that it’s not able to show the </a:t>
            </a:r>
            <a:r>
              <a:rPr lang="en-US" sz="2800" b="1" dirty="0"/>
              <a:t>time variations of mobility</a:t>
            </a:r>
            <a:r>
              <a:rPr lang="en-US" sz="2800" dirty="0"/>
              <a:t>, since they are taken at a specific time, and are also </a:t>
            </a:r>
            <a:r>
              <a:rPr lang="en-US" sz="2800" b="1" dirty="0"/>
              <a:t>limited to major access roads </a:t>
            </a:r>
            <a:endParaRPr lang="en-US" sz="2800" b="1" dirty="0" smtClean="0"/>
          </a:p>
          <a:p>
            <a:r>
              <a:rPr lang="en-US" sz="2800" dirty="0" smtClean="0"/>
              <a:t>There was need </a:t>
            </a:r>
            <a:r>
              <a:rPr lang="en-US" sz="2800" dirty="0"/>
              <a:t>to supplement </a:t>
            </a:r>
            <a:r>
              <a:rPr lang="en-US" sz="2800" i="1" dirty="0"/>
              <a:t>google street view </a:t>
            </a:r>
            <a:r>
              <a:rPr lang="en-US" sz="2800" dirty="0" smtClean="0"/>
              <a:t>with </a:t>
            </a:r>
            <a:r>
              <a:rPr lang="en-US" sz="2800" dirty="0"/>
              <a:t>photos taken </a:t>
            </a:r>
            <a:r>
              <a:rPr lang="en-US" sz="2800" dirty="0" smtClean="0"/>
              <a:t>during </a:t>
            </a:r>
            <a:r>
              <a:rPr lang="en-US" sz="2800" dirty="0"/>
              <a:t>field work.</a:t>
            </a:r>
            <a:endParaRPr lang="en-GB" sz="2800" dirty="0"/>
          </a:p>
          <a:p>
            <a:pPr marL="0" indent="0" algn="just">
              <a:buNone/>
            </a:pPr>
            <a:endParaRPr lang="en-US" sz="3200" dirty="0"/>
          </a:p>
          <a:p>
            <a:pPr algn="just"/>
            <a:endParaRPr lang="en-US" dirty="0"/>
          </a:p>
          <a:p>
            <a:pPr algn="just"/>
            <a:endParaRPr lang="en-US" dirty="0" smtClean="0"/>
          </a:p>
          <a:p>
            <a:pPr algn="just"/>
            <a:endParaRPr lang="en-US" dirty="0" smtClean="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smtClean="0"/>
          </a:p>
          <a:p>
            <a:pPr algn="just"/>
            <a:endParaRPr lang="en-US" sz="1200" dirty="0"/>
          </a:p>
        </p:txBody>
      </p:sp>
      <p:sp>
        <p:nvSpPr>
          <p:cNvPr id="6" name="Title 1"/>
          <p:cNvSpPr>
            <a:spLocks noGrp="1"/>
          </p:cNvSpPr>
          <p:nvPr>
            <p:ph type="title"/>
          </p:nvPr>
        </p:nvSpPr>
        <p:spPr>
          <a:xfrm>
            <a:off x="471488" y="527405"/>
            <a:ext cx="6084955" cy="737191"/>
          </a:xfrm>
        </p:spPr>
        <p:txBody>
          <a:bodyPr>
            <a:normAutofit fontScale="90000"/>
          </a:bodyPr>
          <a:lstStyle/>
          <a:p>
            <a:r>
              <a:rPr lang="en-US" b="1" dirty="0"/>
              <a:t>Tools for Photographic Research and their Uses</a:t>
            </a:r>
            <a:endParaRPr lang="en-GB"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1069885543"/>
      </p:ext>
    </p:extLst>
  </p:cSld>
  <p:clrMapOvr>
    <a:masterClrMapping/>
  </p:clrMapOvr>
  <mc:AlternateContent xmlns:mc="http://schemas.openxmlformats.org/markup-compatibility/2006">
    <mc:Choice xmlns:p14="http://schemas.microsoft.com/office/powerpoint/2010/main" Requires="p14">
      <p:transition spd="slow" p14:dur="2000" advTm="73227"/>
    </mc:Choice>
    <mc:Fallback>
      <p:transition spd="slow" advTm="7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25" y="0"/>
            <a:ext cx="5915025" cy="678825"/>
          </a:xfrm>
        </p:spPr>
        <p:txBody>
          <a:bodyPr>
            <a:normAutofit/>
          </a:bodyPr>
          <a:lstStyle/>
          <a:p>
            <a:r>
              <a:rPr lang="en-US" sz="2800" b="1" dirty="0" smtClean="0"/>
              <a:t>Background - Land </a:t>
            </a:r>
            <a:r>
              <a:rPr lang="en-US" sz="2800" b="1" dirty="0"/>
              <a:t>use </a:t>
            </a:r>
          </a:p>
        </p:txBody>
      </p:sp>
      <p:sp>
        <p:nvSpPr>
          <p:cNvPr id="3" name="Content Placeholder 2"/>
          <p:cNvSpPr>
            <a:spLocks noGrp="1"/>
          </p:cNvSpPr>
          <p:nvPr>
            <p:ph idx="1"/>
          </p:nvPr>
        </p:nvSpPr>
        <p:spPr>
          <a:xfrm>
            <a:off x="3680247" y="6038142"/>
            <a:ext cx="3177753" cy="709301"/>
          </a:xfrm>
        </p:spPr>
        <p:txBody>
          <a:bodyPr>
            <a:noAutofit/>
          </a:bodyPr>
          <a:lstStyle/>
          <a:p>
            <a:pPr marL="0" indent="0" algn="just">
              <a:buNone/>
            </a:pPr>
            <a:r>
              <a:rPr lang="en-US" sz="2000" b="1" dirty="0" smtClean="0"/>
              <a:t>Diversification from coffee farming </a:t>
            </a:r>
            <a:r>
              <a:rPr lang="en-US" sz="2000" dirty="0" smtClean="0"/>
              <a:t>to </a:t>
            </a:r>
            <a:r>
              <a:rPr lang="en-US" sz="2000" dirty="0"/>
              <a:t>other farming activities including dairy farming. The photo shows </a:t>
            </a:r>
            <a:r>
              <a:rPr lang="en-US" sz="2000" b="1" dirty="0"/>
              <a:t>neglected coffee trees </a:t>
            </a:r>
            <a:r>
              <a:rPr lang="en-US" sz="2000" dirty="0"/>
              <a:t>intercropped with </a:t>
            </a:r>
            <a:r>
              <a:rPr lang="en-US" sz="2000" dirty="0" err="1"/>
              <a:t>napier</a:t>
            </a:r>
            <a:r>
              <a:rPr lang="en-US" sz="2000" dirty="0"/>
              <a:t> grass</a:t>
            </a:r>
          </a:p>
          <a:p>
            <a:pPr marL="0" indent="0" algn="just">
              <a:buNone/>
            </a:pPr>
            <a:r>
              <a:rPr lang="en-US" sz="1200" dirty="0"/>
              <a:t>Source, Jackson KAGO, 2019</a:t>
            </a:r>
          </a:p>
          <a:p>
            <a:pPr marL="0" indent="0" algn="just">
              <a:buNone/>
            </a:pPr>
            <a:endParaRPr lang="en-US" sz="1800" dirty="0"/>
          </a:p>
        </p:txBody>
      </p:sp>
      <p:sp>
        <p:nvSpPr>
          <p:cNvPr id="4" name="Rectangle 3"/>
          <p:cNvSpPr/>
          <p:nvPr/>
        </p:nvSpPr>
        <p:spPr>
          <a:xfrm>
            <a:off x="3638547" y="478281"/>
            <a:ext cx="3025453" cy="2000548"/>
          </a:xfrm>
          <a:prstGeom prst="rect">
            <a:avLst/>
          </a:prstGeom>
        </p:spPr>
        <p:txBody>
          <a:bodyPr wrap="square">
            <a:spAutoFit/>
          </a:bodyPr>
          <a:lstStyle/>
          <a:p>
            <a:pPr algn="just"/>
            <a:r>
              <a:rPr lang="en-US" sz="2000" dirty="0" smtClean="0"/>
              <a:t>Increasing population has led to reduction of farm sizes</a:t>
            </a:r>
          </a:p>
          <a:p>
            <a:pPr algn="just"/>
            <a:endParaRPr lang="en-US" sz="2000" dirty="0"/>
          </a:p>
          <a:p>
            <a:pPr algn="just"/>
            <a:r>
              <a:rPr lang="en-US" sz="2000" dirty="0" smtClean="0"/>
              <a:t>The smallholders farmers.</a:t>
            </a:r>
          </a:p>
          <a:p>
            <a:pPr algn="just"/>
            <a:endParaRPr lang="en-US" sz="1200" dirty="0" smtClean="0"/>
          </a:p>
          <a:p>
            <a:pPr algn="just"/>
            <a:r>
              <a:rPr lang="en-US" sz="1200" dirty="0"/>
              <a:t>Source, Jackson KAGO, 2019</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3421"/>
          <a:stretch/>
        </p:blipFill>
        <p:spPr>
          <a:xfrm>
            <a:off x="278438" y="797382"/>
            <a:ext cx="2931886" cy="253838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1457"/>
          <a:stretch/>
        </p:blipFill>
        <p:spPr>
          <a:xfrm>
            <a:off x="3680247" y="2830455"/>
            <a:ext cx="2823029" cy="249960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025" y="5936309"/>
            <a:ext cx="2972299" cy="2229224"/>
          </a:xfrm>
          <a:prstGeom prst="rect">
            <a:avLst/>
          </a:prstGeom>
        </p:spPr>
      </p:pic>
      <p:sp>
        <p:nvSpPr>
          <p:cNvPr id="8" name="Rectangle 7"/>
          <p:cNvSpPr/>
          <p:nvPr/>
        </p:nvSpPr>
        <p:spPr>
          <a:xfrm>
            <a:off x="184871" y="3421396"/>
            <a:ext cx="3025453" cy="2277547"/>
          </a:xfrm>
          <a:prstGeom prst="rect">
            <a:avLst/>
          </a:prstGeom>
        </p:spPr>
        <p:txBody>
          <a:bodyPr wrap="square">
            <a:spAutoFit/>
          </a:bodyPr>
          <a:lstStyle/>
          <a:p>
            <a:pPr algn="just"/>
            <a:r>
              <a:rPr lang="en-US" sz="2000" dirty="0"/>
              <a:t>The dairy farmers in the study area practice </a:t>
            </a:r>
            <a:r>
              <a:rPr lang="en-US" sz="2000" b="1" dirty="0"/>
              <a:t>zero grazing</a:t>
            </a:r>
            <a:r>
              <a:rPr lang="en-US" sz="2000" dirty="0"/>
              <a:t>, where animals are enclosed in a structure, </a:t>
            </a:r>
            <a:r>
              <a:rPr lang="en-US" sz="2000" dirty="0" smtClean="0"/>
              <a:t>and the farmers are mobile</a:t>
            </a:r>
            <a:endParaRPr lang="en-US" sz="2000" dirty="0"/>
          </a:p>
          <a:p>
            <a:pPr algn="just"/>
            <a:endParaRPr lang="en-US" sz="1200" dirty="0"/>
          </a:p>
          <a:p>
            <a:pPr algn="just"/>
            <a:r>
              <a:rPr lang="en-US" sz="1200" dirty="0"/>
              <a:t>Source, Jackson KAGO, 2019</a:t>
            </a:r>
          </a:p>
          <a:p>
            <a:pPr algn="just"/>
            <a:endParaRPr lang="en-US" dirty="0"/>
          </a:p>
        </p:txBody>
      </p:sp>
      <p:sp>
        <p:nvSpPr>
          <p:cNvPr id="9" name="Slide Number Placeholder 8"/>
          <p:cNvSpPr>
            <a:spLocks noGrp="1"/>
          </p:cNvSpPr>
          <p:nvPr>
            <p:ph type="sldNum" sz="quarter" idx="12"/>
          </p:nvPr>
        </p:nvSpPr>
        <p:spPr/>
        <p:txBody>
          <a:bodyPr/>
          <a:lstStyle/>
          <a:p>
            <a:fld id="{FB5C81DE-1CFC-4457-B5E7-FD31C75C4B94}" type="slidenum">
              <a:rPr lang="en-US" smtClean="0"/>
              <a:t>7</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1186160331"/>
      </p:ext>
    </p:extLst>
  </p:cSld>
  <p:clrMapOvr>
    <a:masterClrMapping/>
  </p:clrMapOvr>
  <mc:AlternateContent xmlns:mc="http://schemas.openxmlformats.org/markup-compatibility/2006">
    <mc:Choice xmlns:p14="http://schemas.microsoft.com/office/powerpoint/2010/main" Requires="p14">
      <p:transition spd="slow" p14:dur="2000" advTm="52065"/>
    </mc:Choice>
    <mc:Fallback>
      <p:transition spd="slow" advTm="52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605"/>
            <a:ext cx="5915025" cy="633738"/>
          </a:xfrm>
        </p:spPr>
        <p:txBody>
          <a:bodyPr>
            <a:normAutofit/>
          </a:bodyPr>
          <a:lstStyle/>
          <a:p>
            <a:r>
              <a:rPr lang="en-US" sz="2800" b="1" dirty="0"/>
              <a:t>Milk production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600" y="377471"/>
            <a:ext cx="3881400" cy="21480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73" y="4986316"/>
            <a:ext cx="3859250" cy="2115584"/>
          </a:xfrm>
          <a:prstGeom prst="rect">
            <a:avLst/>
          </a:prstGeom>
        </p:spPr>
      </p:pic>
      <p:sp>
        <p:nvSpPr>
          <p:cNvPr id="9" name="Content Placeholder 2"/>
          <p:cNvSpPr txBox="1">
            <a:spLocks/>
          </p:cNvSpPr>
          <p:nvPr/>
        </p:nvSpPr>
        <p:spPr>
          <a:xfrm>
            <a:off x="2957512" y="2904513"/>
            <a:ext cx="3859250" cy="2177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en-US" sz="1800" dirty="0"/>
          </a:p>
        </p:txBody>
      </p:sp>
      <p:sp>
        <p:nvSpPr>
          <p:cNvPr id="10" name="Content Placeholder 2"/>
          <p:cNvSpPr txBox="1">
            <a:spLocks/>
          </p:cNvSpPr>
          <p:nvPr/>
        </p:nvSpPr>
        <p:spPr>
          <a:xfrm>
            <a:off x="190652" y="7760522"/>
            <a:ext cx="2630374" cy="164363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t>A farmer </a:t>
            </a:r>
            <a:r>
              <a:rPr lang="en-US" sz="2000" dirty="0" smtClean="0"/>
              <a:t>getting grass from the lower parts of the transect with a pick up. </a:t>
            </a:r>
            <a:endParaRPr lang="en-US" sz="2000" dirty="0"/>
          </a:p>
          <a:p>
            <a:pPr marL="0" indent="0" algn="just">
              <a:buNone/>
            </a:pPr>
            <a:endParaRPr lang="en-US" sz="1200" dirty="0" smtClean="0"/>
          </a:p>
          <a:p>
            <a:pPr marL="0" indent="0" algn="just">
              <a:buNone/>
            </a:pPr>
            <a:r>
              <a:rPr lang="en-US" sz="1200" dirty="0" smtClean="0"/>
              <a:t>Source</a:t>
            </a:r>
            <a:r>
              <a:rPr lang="en-US" sz="1200" dirty="0"/>
              <a:t>, Jackson KAGO, 2019</a:t>
            </a:r>
          </a:p>
          <a:p>
            <a:pPr marL="0" indent="0" algn="just">
              <a:buFont typeface="Arial" panose="020B0604020202020204" pitchFamily="34" charset="0"/>
              <a:buNone/>
            </a:pPr>
            <a:endParaRPr lang="en-US" sz="1800" dirty="0"/>
          </a:p>
        </p:txBody>
      </p:sp>
      <p:sp>
        <p:nvSpPr>
          <p:cNvPr id="11" name="Content Placeholder 2"/>
          <p:cNvSpPr txBox="1">
            <a:spLocks/>
          </p:cNvSpPr>
          <p:nvPr/>
        </p:nvSpPr>
        <p:spPr>
          <a:xfrm>
            <a:off x="65183" y="816836"/>
            <a:ext cx="2801974" cy="210449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t>Milk production necessitates the mobility </a:t>
            </a:r>
            <a:endParaRPr lang="en-US" sz="2000" dirty="0" smtClean="0"/>
          </a:p>
          <a:p>
            <a:pPr marL="0" indent="0" algn="just">
              <a:buFont typeface="Arial" panose="020B0604020202020204" pitchFamily="34" charset="0"/>
              <a:buNone/>
            </a:pPr>
            <a:r>
              <a:rPr lang="en-US" sz="2000" dirty="0" smtClean="0"/>
              <a:t>The </a:t>
            </a:r>
            <a:r>
              <a:rPr lang="en-US" sz="2000" dirty="0"/>
              <a:t>small holder farmers </a:t>
            </a:r>
            <a:r>
              <a:rPr lang="en-US" sz="2000" dirty="0" smtClean="0"/>
              <a:t>get grass </a:t>
            </a:r>
            <a:r>
              <a:rPr lang="en-US" sz="2000" dirty="0"/>
              <a:t>from parcels of land in between the large coffee farms on the lower parts of the transect.</a:t>
            </a:r>
            <a:r>
              <a:rPr lang="en-US" sz="1200" dirty="0"/>
              <a:t> </a:t>
            </a:r>
          </a:p>
          <a:p>
            <a:pPr marL="0" indent="0" algn="just">
              <a:buNone/>
            </a:pPr>
            <a:r>
              <a:rPr lang="en-US" sz="1050" dirty="0" smtClean="0"/>
              <a:t>Source</a:t>
            </a:r>
            <a:r>
              <a:rPr lang="en-US" sz="1050" dirty="0"/>
              <a:t>, Google </a:t>
            </a:r>
            <a:r>
              <a:rPr lang="en-US" sz="1050" dirty="0" smtClean="0"/>
              <a:t>Street view, </a:t>
            </a:r>
            <a:r>
              <a:rPr lang="en-US" sz="1050" dirty="0"/>
              <a:t>2018</a:t>
            </a:r>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6274" y="7294914"/>
            <a:ext cx="3900488" cy="2194025"/>
          </a:xfrm>
          <a:prstGeom prst="rect">
            <a:avLst/>
          </a:prstGeom>
        </p:spPr>
      </p:pic>
      <p:sp>
        <p:nvSpPr>
          <p:cNvPr id="14" name="Content Placeholder 2"/>
          <p:cNvSpPr txBox="1">
            <a:spLocks/>
          </p:cNvSpPr>
          <p:nvPr/>
        </p:nvSpPr>
        <p:spPr>
          <a:xfrm>
            <a:off x="3924432" y="5029821"/>
            <a:ext cx="2897887" cy="164363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t>A farmer buying grass from casuals who cut it from farms previously used to grow coffee along </a:t>
            </a:r>
            <a:r>
              <a:rPr lang="en-US" sz="2000" dirty="0" err="1"/>
              <a:t>Kigumo</a:t>
            </a:r>
            <a:r>
              <a:rPr lang="en-US" sz="2000" dirty="0"/>
              <a:t> road. </a:t>
            </a:r>
          </a:p>
          <a:p>
            <a:pPr marL="0" indent="0" algn="just">
              <a:buFont typeface="Arial" panose="020B0604020202020204" pitchFamily="34" charset="0"/>
              <a:buNone/>
            </a:pPr>
            <a:endParaRPr lang="en-US" sz="1200" dirty="0"/>
          </a:p>
          <a:p>
            <a:pPr marL="0" indent="0" algn="just">
              <a:buFont typeface="Arial" panose="020B0604020202020204" pitchFamily="34" charset="0"/>
              <a:buNone/>
            </a:pPr>
            <a:r>
              <a:rPr lang="en-US" sz="1200" dirty="0"/>
              <a:t>Source, Google </a:t>
            </a:r>
            <a:r>
              <a:rPr lang="en-US" sz="1200" dirty="0" smtClean="0"/>
              <a:t>Street </a:t>
            </a:r>
            <a:r>
              <a:rPr lang="en-US" sz="1200" dirty="0"/>
              <a:t>view , 2018</a:t>
            </a:r>
          </a:p>
          <a:p>
            <a:pPr marL="0" indent="0" algn="just">
              <a:buFont typeface="Arial" panose="020B0604020202020204" pitchFamily="34" charset="0"/>
              <a:buNone/>
            </a:pPr>
            <a:endParaRPr lang="en-US" sz="1800"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6600" y="2663317"/>
            <a:ext cx="3918375" cy="2178219"/>
          </a:xfrm>
          <a:prstGeom prst="rect">
            <a:avLst/>
          </a:prstGeom>
        </p:spPr>
      </p:pic>
      <p:sp>
        <p:nvSpPr>
          <p:cNvPr id="4" name="Slide Number Placeholder 3"/>
          <p:cNvSpPr>
            <a:spLocks noGrp="1"/>
          </p:cNvSpPr>
          <p:nvPr>
            <p:ph type="sldNum" sz="quarter" idx="12"/>
          </p:nvPr>
        </p:nvSpPr>
        <p:spPr/>
        <p:txBody>
          <a:bodyPr/>
          <a:lstStyle/>
          <a:p>
            <a:fld id="{FB5C81DE-1CFC-4457-B5E7-FD31C75C4B94}" type="slidenum">
              <a:rPr lang="en-US" smtClean="0"/>
              <a:t>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811273944"/>
      </p:ext>
    </p:extLst>
  </p:cSld>
  <p:clrMapOvr>
    <a:masterClrMapping/>
  </p:clrMapOvr>
  <mc:AlternateContent xmlns:mc="http://schemas.openxmlformats.org/markup-compatibility/2006">
    <mc:Choice xmlns:p14="http://schemas.microsoft.com/office/powerpoint/2010/main" Requires="p14">
      <p:transition spd="slow" p14:dur="2000" advTm="89366"/>
    </mc:Choice>
    <mc:Fallback>
      <p:transition spd="slow" advTm="8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222605"/>
            <a:ext cx="5915025" cy="633738"/>
          </a:xfrm>
        </p:spPr>
        <p:txBody>
          <a:bodyPr>
            <a:normAutofit/>
          </a:bodyPr>
          <a:lstStyle/>
          <a:p>
            <a:r>
              <a:rPr lang="en-US" sz="2800" b="1" dirty="0"/>
              <a:t>Milk production</a:t>
            </a:r>
          </a:p>
        </p:txBody>
      </p:sp>
      <p:sp>
        <p:nvSpPr>
          <p:cNvPr id="11" name="Content Placeholder 2"/>
          <p:cNvSpPr txBox="1">
            <a:spLocks/>
          </p:cNvSpPr>
          <p:nvPr/>
        </p:nvSpPr>
        <p:spPr>
          <a:xfrm>
            <a:off x="262230" y="1869086"/>
            <a:ext cx="2270757" cy="471799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000" dirty="0" smtClean="0"/>
              <a:t>With </a:t>
            </a:r>
            <a:r>
              <a:rPr lang="en-US" sz="2000" i="1" dirty="0" smtClean="0"/>
              <a:t>Google street view</a:t>
            </a:r>
            <a:r>
              <a:rPr lang="en-US" sz="2000" dirty="0" smtClean="0"/>
              <a:t> I was able to locate activities relating to transportation of grass along the transect and get an idea of where these activities were taking place and their frequency along the transect.</a:t>
            </a:r>
          </a:p>
          <a:p>
            <a:pPr marL="0" indent="0" algn="just">
              <a:buFont typeface="Arial" panose="020B0604020202020204" pitchFamily="34" charset="0"/>
              <a:buNone/>
            </a:pPr>
            <a:endParaRPr lang="en-US" sz="2000" dirty="0"/>
          </a:p>
          <a:p>
            <a:pPr marL="0" indent="0" algn="just">
              <a:buFont typeface="Arial" panose="020B0604020202020204" pitchFamily="34" charset="0"/>
              <a:buNone/>
            </a:pPr>
            <a:r>
              <a:rPr lang="en-US" sz="2000" dirty="0" smtClean="0"/>
              <a:t>One sack is sold for about </a:t>
            </a:r>
            <a:r>
              <a:rPr lang="en-US" sz="2000" dirty="0" err="1" smtClean="0"/>
              <a:t>Ksh</a:t>
            </a:r>
            <a:r>
              <a:rPr lang="en-US" sz="2000" dirty="0" smtClean="0"/>
              <a:t>. 200 (About 2 Euros)</a:t>
            </a:r>
          </a:p>
          <a:p>
            <a:pPr marL="0" indent="0" algn="just">
              <a:buFont typeface="Arial" panose="020B0604020202020204" pitchFamily="34" charset="0"/>
              <a:buNone/>
            </a:pPr>
            <a:endParaRPr lang="en-US" sz="1200" dirty="0"/>
          </a:p>
          <a:p>
            <a:pPr marL="0" indent="0" algn="just">
              <a:buNone/>
            </a:pPr>
            <a:r>
              <a:rPr lang="en-US" sz="1050" dirty="0"/>
              <a:t>Source, Google </a:t>
            </a:r>
            <a:r>
              <a:rPr lang="en-US" sz="1050" dirty="0" smtClean="0"/>
              <a:t>Street </a:t>
            </a:r>
            <a:r>
              <a:rPr lang="en-US" sz="1050" dirty="0"/>
              <a:t>view , 2018</a:t>
            </a:r>
          </a:p>
          <a:p>
            <a:pPr marL="0" indent="0" algn="just">
              <a:buFont typeface="Arial" panose="020B0604020202020204" pitchFamily="34" charset="0"/>
              <a:buNone/>
            </a:pPr>
            <a:endParaRPr lang="en-US" sz="1050" dirty="0"/>
          </a:p>
          <a:p>
            <a:pPr marL="0" indent="0" algn="just">
              <a:buFont typeface="Arial" panose="020B0604020202020204" pitchFamily="34" charset="0"/>
              <a:buNone/>
            </a:pPr>
            <a:endParaRPr lang="en-US" sz="1200" dirty="0" smtClean="0"/>
          </a:p>
          <a:p>
            <a:pPr marL="0" indent="0" algn="just">
              <a:buFont typeface="Arial" panose="020B0604020202020204" pitchFamily="34" charset="0"/>
              <a:buNone/>
            </a:pPr>
            <a:endParaRPr lang="en-US" sz="1200" dirty="0"/>
          </a:p>
        </p:txBody>
      </p:sp>
      <p:pic>
        <p:nvPicPr>
          <p:cNvPr id="17" name="Picture 16" descr="D:\Exhibition 2019_Bordeaux\Google Street View Images\5_Cutting Grass Along Kigumo Road 2.PNG"/>
          <p:cNvPicPr/>
          <p:nvPr/>
        </p:nvPicPr>
        <p:blipFill rotWithShape="1">
          <a:blip r:embed="rId4" cstate="print">
            <a:extLst>
              <a:ext uri="{28A0092B-C50C-407E-A947-70E740481C1C}">
                <a14:useLocalDpi xmlns:a14="http://schemas.microsoft.com/office/drawing/2010/main" val="0"/>
              </a:ext>
            </a:extLst>
          </a:blip>
          <a:srcRect t="16556" b="19068"/>
          <a:stretch/>
        </p:blipFill>
        <p:spPr bwMode="auto">
          <a:xfrm>
            <a:off x="2747447" y="2188673"/>
            <a:ext cx="3846689" cy="1068315"/>
          </a:xfrm>
          <a:prstGeom prst="rect">
            <a:avLst/>
          </a:prstGeom>
          <a:noFill/>
          <a:ln>
            <a:noFill/>
          </a:ln>
          <a:extLst>
            <a:ext uri="{53640926-AAD7-44D8-BBD7-CCE9431645EC}">
              <a14:shadowObscured xmlns:a14="http://schemas.microsoft.com/office/drawing/2010/main"/>
            </a:ext>
          </a:extLst>
        </p:spPr>
      </p:pic>
      <p:pic>
        <p:nvPicPr>
          <p:cNvPr id="18" name="Picture 17" descr="D:\Exhibition 2019_Bordeaux\Google Street View Images\6_Cutting Grass Along Kigumo Road 3.PNG"/>
          <p:cNvPicPr/>
          <p:nvPr/>
        </p:nvPicPr>
        <p:blipFill rotWithShape="1">
          <a:blip r:embed="rId5" cstate="print">
            <a:extLst>
              <a:ext uri="{28A0092B-C50C-407E-A947-70E740481C1C}">
                <a14:useLocalDpi xmlns:a14="http://schemas.microsoft.com/office/drawing/2010/main" val="0"/>
              </a:ext>
            </a:extLst>
          </a:blip>
          <a:srcRect t="34203" b="10571"/>
          <a:stretch/>
        </p:blipFill>
        <p:spPr bwMode="auto">
          <a:xfrm>
            <a:off x="2736293" y="5127184"/>
            <a:ext cx="3898361" cy="1097357"/>
          </a:xfrm>
          <a:prstGeom prst="rect">
            <a:avLst/>
          </a:prstGeom>
          <a:noFill/>
          <a:ln>
            <a:noFill/>
          </a:ln>
          <a:extLst>
            <a:ext uri="{53640926-AAD7-44D8-BBD7-CCE9431645EC}">
              <a14:shadowObscured xmlns:a14="http://schemas.microsoft.com/office/drawing/2010/main"/>
            </a:ext>
          </a:extLst>
        </p:spPr>
      </p:pic>
      <p:pic>
        <p:nvPicPr>
          <p:cNvPr id="19" name="Picture 18" descr="D:\Exhibition 2019_Bordeaux\Google Street View Images\4_Cutting Grass Along Kigumo Road 1.PNG"/>
          <p:cNvPicPr/>
          <p:nvPr/>
        </p:nvPicPr>
        <p:blipFill rotWithShape="1">
          <a:blip r:embed="rId6" cstate="print">
            <a:extLst>
              <a:ext uri="{28A0092B-C50C-407E-A947-70E740481C1C}">
                <a14:useLocalDpi xmlns:a14="http://schemas.microsoft.com/office/drawing/2010/main" val="0"/>
              </a:ext>
            </a:extLst>
          </a:blip>
          <a:srcRect t="14806" b="15455"/>
          <a:stretch/>
        </p:blipFill>
        <p:spPr bwMode="auto">
          <a:xfrm>
            <a:off x="2736293" y="462514"/>
            <a:ext cx="3846424" cy="1484631"/>
          </a:xfrm>
          <a:prstGeom prst="rect">
            <a:avLst/>
          </a:prstGeom>
          <a:noFill/>
          <a:ln>
            <a:noFill/>
          </a:ln>
          <a:extLst>
            <a:ext uri="{53640926-AAD7-44D8-BBD7-CCE9431645EC}">
              <a14:shadowObscured xmlns:a14="http://schemas.microsoft.com/office/drawing/2010/main"/>
            </a:ext>
          </a:extLst>
        </p:spPr>
      </p:pic>
      <p:pic>
        <p:nvPicPr>
          <p:cNvPr id="20" name="Picture 19" descr="D:\Exhibition 2019_Bordeaux\Google Street View Images\8_Cutting Grass Along Kigumo Road 5.PNG"/>
          <p:cNvPicPr/>
          <p:nvPr/>
        </p:nvPicPr>
        <p:blipFill rotWithShape="1">
          <a:blip r:embed="rId7" cstate="print">
            <a:extLst>
              <a:ext uri="{28A0092B-C50C-407E-A947-70E740481C1C}">
                <a14:useLocalDpi xmlns:a14="http://schemas.microsoft.com/office/drawing/2010/main" val="0"/>
              </a:ext>
            </a:extLst>
          </a:blip>
          <a:srcRect t="31215" b="16572"/>
          <a:stretch/>
        </p:blipFill>
        <p:spPr bwMode="auto">
          <a:xfrm>
            <a:off x="2718130" y="6565238"/>
            <a:ext cx="3916524" cy="1112485"/>
          </a:xfrm>
          <a:prstGeom prst="rect">
            <a:avLst/>
          </a:prstGeom>
          <a:noFill/>
          <a:ln>
            <a:noFill/>
          </a:ln>
          <a:extLst>
            <a:ext uri="{53640926-AAD7-44D8-BBD7-CCE9431645EC}">
              <a14:shadowObscured xmlns:a14="http://schemas.microsoft.com/office/drawing/2010/main"/>
            </a:ext>
          </a:extLst>
        </p:spPr>
      </p:pic>
      <p:pic>
        <p:nvPicPr>
          <p:cNvPr id="21" name="Picture 20" descr="D:\Exhibition 2019_Bordeaux\Google Street View Images\9_Cutting Grass Along Kigumo Road 6.PNG"/>
          <p:cNvPicPr/>
          <p:nvPr/>
        </p:nvPicPr>
        <p:blipFill rotWithShape="1">
          <a:blip r:embed="rId8" cstate="print">
            <a:extLst>
              <a:ext uri="{28A0092B-C50C-407E-A947-70E740481C1C}">
                <a14:useLocalDpi xmlns:a14="http://schemas.microsoft.com/office/drawing/2010/main" val="0"/>
              </a:ext>
            </a:extLst>
          </a:blip>
          <a:srcRect t="28309"/>
          <a:stretch/>
        </p:blipFill>
        <p:spPr bwMode="auto">
          <a:xfrm>
            <a:off x="2698554" y="7960048"/>
            <a:ext cx="3944473" cy="1530011"/>
          </a:xfrm>
          <a:prstGeom prst="rect">
            <a:avLst/>
          </a:prstGeom>
          <a:noFill/>
          <a:ln>
            <a:noFill/>
          </a:ln>
          <a:extLst>
            <a:ext uri="{53640926-AAD7-44D8-BBD7-CCE9431645EC}">
              <a14:shadowObscured xmlns:a14="http://schemas.microsoft.com/office/drawing/2010/main"/>
            </a:ext>
          </a:extLst>
        </p:spPr>
      </p:pic>
      <p:pic>
        <p:nvPicPr>
          <p:cNvPr id="22" name="Picture 21" descr="D:\Exhibition 2019_Bordeaux\Google Street View Images\14_Boda Boda Transporting Grass Along Kigumo Road.PNG"/>
          <p:cNvPicPr/>
          <p:nvPr/>
        </p:nvPicPr>
        <p:blipFill rotWithShape="1">
          <a:blip r:embed="rId9" cstate="print">
            <a:extLst>
              <a:ext uri="{28A0092B-C50C-407E-A947-70E740481C1C}">
                <a14:useLocalDpi xmlns:a14="http://schemas.microsoft.com/office/drawing/2010/main" val="0"/>
              </a:ext>
            </a:extLst>
          </a:blip>
          <a:srcRect t="25894" b="10062"/>
          <a:stretch/>
        </p:blipFill>
        <p:spPr bwMode="auto">
          <a:xfrm>
            <a:off x="2747447" y="3546133"/>
            <a:ext cx="3879747" cy="1363900"/>
          </a:xfrm>
          <a:prstGeom prst="rect">
            <a:avLst/>
          </a:prstGeom>
          <a:noFill/>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FB5C81DE-1CFC-4457-B5E7-FD31C75C4B94}" type="slidenum">
              <a:rPr lang="en-US" smtClean="0"/>
              <a:t>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6000" y="9144000"/>
            <a:ext cx="609600" cy="609600"/>
          </a:xfrm>
          <a:prstGeom prst="rect">
            <a:avLst/>
          </a:prstGeom>
        </p:spPr>
      </p:pic>
    </p:spTree>
    <p:extLst>
      <p:ext uri="{BB962C8B-B14F-4D97-AF65-F5344CB8AC3E}">
        <p14:creationId xmlns:p14="http://schemas.microsoft.com/office/powerpoint/2010/main" val="3005294237"/>
      </p:ext>
    </p:extLst>
  </p:cSld>
  <p:clrMapOvr>
    <a:masterClrMapping/>
  </p:clrMapOvr>
  <mc:AlternateContent xmlns:mc="http://schemas.openxmlformats.org/markup-compatibility/2006">
    <mc:Choice xmlns:p14="http://schemas.microsoft.com/office/powerpoint/2010/main" Requires="p14">
      <p:transition spd="slow" p14:dur="2000" advTm="44515"/>
    </mc:Choice>
    <mc:Fallback>
      <p:transition spd="slow" advTm="4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1176</TotalTime>
  <Words>1525</Words>
  <Application>Microsoft Office PowerPoint</Application>
  <PresentationFormat>A4 Paper (210x297 mm)</PresentationFormat>
  <Paragraphs>204</Paragraphs>
  <Slides>22</Slides>
  <Notes>7</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Candara</vt:lpstr>
      <vt:lpstr>Symbol</vt:lpstr>
      <vt:lpstr>Office Theme</vt:lpstr>
      <vt:lpstr>“The Field of the ‘Photographable’”: From the Global North to the Global South and from the Global South to the Global North. Visual Approaches, Appropriation and Flows in Africa </vt:lpstr>
      <vt:lpstr>Introduction</vt:lpstr>
      <vt:lpstr>Study area</vt:lpstr>
      <vt:lpstr>The transect</vt:lpstr>
      <vt:lpstr>Study Objectives and research questions</vt:lpstr>
      <vt:lpstr>Tools for Photographic Research and their Uses</vt:lpstr>
      <vt:lpstr>Background - Land use </vt:lpstr>
      <vt:lpstr>Milk production</vt:lpstr>
      <vt:lpstr>Milk production</vt:lpstr>
      <vt:lpstr>Milk production</vt:lpstr>
      <vt:lpstr>PowerPoint Presentation</vt:lpstr>
      <vt:lpstr>Milk production</vt:lpstr>
      <vt:lpstr>Milk production</vt:lpstr>
      <vt:lpstr>Milk production</vt:lpstr>
      <vt:lpstr>Milk Collection</vt:lpstr>
      <vt:lpstr>Milk Processing</vt:lpstr>
      <vt:lpstr>Milk Distribution</vt:lpstr>
      <vt:lpstr>Milk Distribution</vt:lpstr>
      <vt:lpstr>Milk Distribution</vt:lpstr>
      <vt:lpstr>Barriers and Adaptations to Mobility</vt:lpstr>
      <vt:lpstr>Conclusion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59</cp:revision>
  <dcterms:created xsi:type="dcterms:W3CDTF">2019-11-14T10:49:17Z</dcterms:created>
  <dcterms:modified xsi:type="dcterms:W3CDTF">2021-05-07T09:01:22Z</dcterms:modified>
</cp:coreProperties>
</file>